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1" r:id="rId3"/>
    <p:sldId id="264" r:id="rId4"/>
    <p:sldId id="271" r:id="rId5"/>
    <p:sldId id="270" r:id="rId6"/>
    <p:sldId id="272" r:id="rId7"/>
    <p:sldId id="273" r:id="rId8"/>
  </p:sldIdLst>
  <p:sldSz cx="10693400" cy="7561263"/>
  <p:notesSz cx="6881813" cy="10002838"/>
  <p:defaultTextStyle>
    <a:defPPr>
      <a:defRPr lang="fr-FR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06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1020" y="90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16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7528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6972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608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422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0432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333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882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6103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534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406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52B08-358A-44E1-8FB3-AAD4BF03D080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854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>
          <a:xfrm>
            <a:off x="3186460" y="828303"/>
            <a:ext cx="6696744" cy="2560740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 fontScale="70000" lnSpcReduction="20000"/>
          </a:bodyPr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000"/>
              </a:lnSpc>
            </a:pPr>
            <a:r>
              <a:rPr lang="fr-FR" sz="7200" b="1" dirty="0">
                <a:solidFill>
                  <a:srgbClr val="570621"/>
                </a:solidFill>
                <a:latin typeface="Lucida Calligraphy" panose="03010101010101010101" pitchFamily="66" charset="0"/>
              </a:rPr>
              <a:t>Chanson</a:t>
            </a:r>
          </a:p>
          <a:p>
            <a:pPr>
              <a:lnSpc>
                <a:spcPts val="8000"/>
              </a:lnSpc>
            </a:pPr>
            <a:r>
              <a:rPr lang="fr-FR" sz="7200" b="1" dirty="0">
                <a:solidFill>
                  <a:srgbClr val="570621"/>
                </a:solidFill>
                <a:latin typeface="Lucida Calligraphy" panose="03010101010101010101" pitchFamily="66" charset="0"/>
              </a:rPr>
              <a:t>sur la petite tante</a:t>
            </a:r>
            <a:endParaRPr lang="fr-FR" sz="6600" dirty="0">
              <a:solidFill>
                <a:srgbClr val="570621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534670" y="-35793"/>
            <a:ext cx="9624060" cy="1260211"/>
          </a:xfrm>
        </p:spPr>
        <p:txBody>
          <a:bodyPr>
            <a:normAutofit/>
          </a:bodyPr>
          <a:lstStyle/>
          <a:p>
            <a:r>
              <a:rPr lang="fr-FR" sz="7200" b="1" u="sng" dirty="0">
                <a:solidFill>
                  <a:srgbClr val="570621"/>
                </a:solidFill>
                <a:latin typeface="Sassoon Infant Std" pitchFamily="34" charset="0"/>
              </a:rPr>
              <a:t>Une année au concert</a:t>
            </a:r>
            <a:endParaRPr lang="fr-FR" sz="6600" dirty="0">
              <a:solidFill>
                <a:srgbClr val="570621"/>
              </a:solidFill>
            </a:endParaRPr>
          </a:p>
        </p:txBody>
      </p:sp>
      <p:pic>
        <p:nvPicPr>
          <p:cNvPr id="1026" name="Picture 2" descr="G:\1718 Lucette Salle\Elémentaire\Éducation musicale\Une année au concert cycle 2\07 Chanson sur la petite tante\images\petite-tan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08" y="1739734"/>
            <a:ext cx="3169207" cy="479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CE41A0-D48C-4C48-9586-68AE9F654E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692" y="3276575"/>
            <a:ext cx="4229686" cy="4015344"/>
          </a:xfrm>
          <a:prstGeom prst="rect">
            <a:avLst/>
          </a:prstGeom>
          <a:ln w="38100" cap="sq">
            <a:solidFill>
              <a:srgbClr val="57062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3749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4670" y="108223"/>
            <a:ext cx="9624060" cy="1260211"/>
          </a:xfrm>
        </p:spPr>
        <p:txBody>
          <a:bodyPr/>
          <a:lstStyle/>
          <a:p>
            <a:r>
              <a:rPr lang="fr-FR" sz="5400" b="1" u="sng" dirty="0">
                <a:solidFill>
                  <a:srgbClr val="570621"/>
                </a:solidFill>
                <a:latin typeface="Sassoon Infant Std" pitchFamily="34" charset="0"/>
              </a:rPr>
              <a:t>Quel pays ?</a:t>
            </a:r>
            <a:endParaRPr lang="fr-FR" dirty="0">
              <a:solidFill>
                <a:srgbClr val="57062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 descr="E:\Ecole\1718 Lucette Salle\Elémentaire\Éducation musicale\Cartes\monde-politique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7" y="1692399"/>
            <a:ext cx="9986525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necteur droit avec flèche 5"/>
          <p:cNvCxnSpPr>
            <a:stCxn id="2" idx="2"/>
          </p:cNvCxnSpPr>
          <p:nvPr/>
        </p:nvCxnSpPr>
        <p:spPr>
          <a:xfrm>
            <a:off x="5346700" y="1368434"/>
            <a:ext cx="1800200" cy="900029"/>
          </a:xfrm>
          <a:prstGeom prst="straightConnector1">
            <a:avLst/>
          </a:prstGeom>
          <a:ln w="76200">
            <a:solidFill>
              <a:srgbClr val="57062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5922764" y="2454870"/>
            <a:ext cx="27767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>
                <a:solidFill>
                  <a:srgbClr val="570621"/>
                </a:solidFill>
                <a:latin typeface="Sassoon Infant Std" pitchFamily="34" charset="0"/>
                <a:ea typeface="+mj-ea"/>
                <a:cs typeface="+mj-cs"/>
              </a:rPr>
              <a:t>la Russie</a:t>
            </a:r>
          </a:p>
        </p:txBody>
      </p:sp>
      <p:pic>
        <p:nvPicPr>
          <p:cNvPr id="2050" name="Picture 2" descr="G:\1718 Lucette Salle\Elémentaire\Éducation musicale\Une année au concert cycle 2\07 Chanson sur la petite tante\images\petite-tan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710" y="119191"/>
            <a:ext cx="1302661" cy="196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62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/>
        </p:nvSpPr>
        <p:spPr>
          <a:xfrm>
            <a:off x="-776848" y="-314287"/>
            <a:ext cx="8532000" cy="1605622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 u="sng" dirty="0">
                <a:solidFill>
                  <a:srgbClr val="570621"/>
                </a:solidFill>
                <a:latin typeface="Sassoon Infant Std" pitchFamily="34" charset="0"/>
              </a:rPr>
              <a:t>Qui est la chanteuse ?</a:t>
            </a:r>
            <a:endParaRPr lang="fr-FR" dirty="0">
              <a:solidFill>
                <a:srgbClr val="570621"/>
              </a:solidFill>
            </a:endParaRPr>
          </a:p>
        </p:txBody>
      </p:sp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135098" y="954376"/>
            <a:ext cx="9636566" cy="2182583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rgbClr val="570621"/>
                </a:solidFill>
                <a:latin typeface="Sassoon Infant Std" pitchFamily="34" charset="0"/>
              </a:rPr>
              <a:t>La femme qui chante appartient à l’ethnie </a:t>
            </a:r>
            <a:r>
              <a:rPr lang="fr-FR" sz="4000" b="1" u="sng" dirty="0" err="1">
                <a:solidFill>
                  <a:srgbClr val="570621"/>
                </a:solidFill>
                <a:latin typeface="Sassoon Infant Std" pitchFamily="34" charset="0"/>
              </a:rPr>
              <a:t>Nanaj</a:t>
            </a:r>
            <a:r>
              <a:rPr lang="fr-FR" sz="4000" b="1" dirty="0">
                <a:solidFill>
                  <a:srgbClr val="570621"/>
                </a:solidFill>
                <a:latin typeface="Sassoon Infant Std" pitchFamily="34" charset="0"/>
              </a:rPr>
              <a:t>, un peuple de </a:t>
            </a:r>
            <a:r>
              <a:rPr lang="fr-FR" sz="4000" b="1" u="sng" dirty="0">
                <a:solidFill>
                  <a:srgbClr val="570621"/>
                </a:solidFill>
                <a:latin typeface="Sassoon Infant Std" pitchFamily="34" charset="0"/>
              </a:rPr>
              <a:t>Sibérie</a:t>
            </a:r>
            <a:br>
              <a:rPr lang="fr-FR" sz="4000" b="1" u="sng" dirty="0">
                <a:solidFill>
                  <a:srgbClr val="570621"/>
                </a:solidFill>
                <a:latin typeface="Sassoon Infant Std" pitchFamily="34" charset="0"/>
              </a:rPr>
            </a:br>
            <a:r>
              <a:rPr lang="fr-FR" sz="4000" b="1" dirty="0">
                <a:solidFill>
                  <a:srgbClr val="570621"/>
                </a:solidFill>
                <a:latin typeface="Sassoon Infant Std" pitchFamily="34" charset="0"/>
              </a:rPr>
              <a:t>qui vit sur les rives du </a:t>
            </a:r>
            <a:r>
              <a:rPr lang="fr-FR" sz="4000" b="1" u="sng" dirty="0">
                <a:solidFill>
                  <a:srgbClr val="570621"/>
                </a:solidFill>
                <a:latin typeface="Sassoon Infant Std" pitchFamily="34" charset="0"/>
              </a:rPr>
              <a:t>fleuve Amour</a:t>
            </a:r>
            <a:r>
              <a:rPr lang="fr-FR" sz="4000" b="1" dirty="0">
                <a:solidFill>
                  <a:srgbClr val="570621"/>
                </a:solidFill>
                <a:latin typeface="Sassoon Infant Std" pitchFamily="34" charset="0"/>
              </a:rPr>
              <a:t>.</a:t>
            </a:r>
          </a:p>
        </p:txBody>
      </p:sp>
      <p:pic>
        <p:nvPicPr>
          <p:cNvPr id="1027" name="Picture 3" descr="G:\1718 Lucette Salle\Elémentaire\Éducation musicale\Une année au concert cycle 2\07 Chanson sur la petite tante\images\musiciens\olga1-986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629" y="4567299"/>
            <a:ext cx="2939046" cy="2819152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4291821" y="2968073"/>
            <a:ext cx="6351991" cy="2160240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391146" indent="-391146" algn="l" defTabSz="10430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483" indent="-325955" algn="l" defTabSz="10430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820" indent="-260764" algn="l" defTabSz="10430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348" indent="-260764" algn="l" defTabSz="10430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876" indent="-260764" algn="l" defTabSz="10430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000" b="1" i="1" dirty="0">
                <a:solidFill>
                  <a:srgbClr val="570621"/>
                </a:solidFill>
                <a:latin typeface="Sassoon Infant Std" pitchFamily="34" charset="0"/>
              </a:rPr>
              <a:t>Son chant fait l’éloge de sa tante : « Ma tante sait tout faire, et moi je ne pourrai jamais l’égaler. »</a:t>
            </a:r>
          </a:p>
        </p:txBody>
      </p:sp>
      <p:pic>
        <p:nvPicPr>
          <p:cNvPr id="8" name="Picture 2" descr="G:\1718 Lucette Salle\Elémentaire\Éducation musicale\Une année au concert cycle 2\07 Chanson sur la petite tante\images\petite-tan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710" y="119191"/>
            <a:ext cx="1302661" cy="196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0B53A39-E536-427A-AA0C-B3D2FFA1FA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5" t="17934" r="6365" b="12127"/>
          <a:stretch/>
        </p:blipFill>
        <p:spPr>
          <a:xfrm>
            <a:off x="234132" y="3122675"/>
            <a:ext cx="4284013" cy="3712811"/>
          </a:xfrm>
          <a:prstGeom prst="rect">
            <a:avLst/>
          </a:prstGeom>
          <a:ln w="38100" cap="sq">
            <a:solidFill>
              <a:srgbClr val="57062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535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/>
        </p:nvSpPr>
        <p:spPr>
          <a:xfrm>
            <a:off x="-16948" y="158785"/>
            <a:ext cx="8532000" cy="1605622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 fontScale="92500" lnSpcReduction="10000"/>
          </a:bodyPr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 u="sng" dirty="0">
                <a:solidFill>
                  <a:srgbClr val="570621"/>
                </a:solidFill>
                <a:latin typeface="Sassoon Infant Std" pitchFamily="34" charset="0"/>
              </a:rPr>
              <a:t>Quel est l’instrument qui accompagne le chant ?</a:t>
            </a:r>
            <a:endParaRPr lang="fr-FR" dirty="0">
              <a:solidFill>
                <a:srgbClr val="570621"/>
              </a:solidFill>
            </a:endParaRPr>
          </a:p>
        </p:txBody>
      </p:sp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306140" y="2052439"/>
            <a:ext cx="10513168" cy="1944216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rgbClr val="570621"/>
                </a:solidFill>
                <a:latin typeface="Sassoon Infant Std" pitchFamily="34" charset="0"/>
              </a:rPr>
              <a:t>La chanteuse russe accompagne son </a:t>
            </a:r>
            <a:br>
              <a:rPr lang="fr-FR" sz="3600" b="1" dirty="0">
                <a:solidFill>
                  <a:srgbClr val="570621"/>
                </a:solidFill>
                <a:latin typeface="Sassoon Infant Std" pitchFamily="34" charset="0"/>
              </a:rPr>
            </a:br>
            <a:r>
              <a:rPr lang="fr-FR" sz="3600" b="1" dirty="0">
                <a:solidFill>
                  <a:srgbClr val="570621"/>
                </a:solidFill>
                <a:latin typeface="Sassoon Infant Std" pitchFamily="34" charset="0"/>
              </a:rPr>
              <a:t>chant d’un grand tambourin en peau tendue, </a:t>
            </a:r>
            <a:br>
              <a:rPr lang="fr-FR" sz="3600" b="1" dirty="0">
                <a:solidFill>
                  <a:srgbClr val="570621"/>
                </a:solidFill>
                <a:latin typeface="Sassoon Infant Std" pitchFamily="34" charset="0"/>
              </a:rPr>
            </a:br>
            <a:r>
              <a:rPr lang="fr-FR" sz="3600" b="1" dirty="0">
                <a:solidFill>
                  <a:srgbClr val="570621"/>
                </a:solidFill>
                <a:latin typeface="Sassoon Infant Std" pitchFamily="34" charset="0"/>
              </a:rPr>
              <a:t>le </a:t>
            </a:r>
            <a:r>
              <a:rPr lang="fr-FR" sz="3600" b="1" u="sng" dirty="0" err="1">
                <a:solidFill>
                  <a:srgbClr val="570621"/>
                </a:solidFill>
                <a:latin typeface="Sassoon Infant Std" pitchFamily="34" charset="0"/>
              </a:rPr>
              <a:t>jajar</a:t>
            </a:r>
            <a:r>
              <a:rPr lang="fr-FR" sz="3600" b="1" dirty="0">
                <a:solidFill>
                  <a:srgbClr val="570621"/>
                </a:solidFill>
                <a:latin typeface="Sassoon Infant Std" pitchFamily="34" charset="0"/>
              </a:rPr>
              <a:t>, sur lequel elle frappe avec une </a:t>
            </a:r>
            <a:r>
              <a:rPr lang="fr-FR" sz="3600" b="1" u="sng" dirty="0">
                <a:solidFill>
                  <a:srgbClr val="570621"/>
                </a:solidFill>
                <a:latin typeface="Sassoon Infant Std" pitchFamily="34" charset="0"/>
              </a:rPr>
              <a:t>mailloche</a:t>
            </a:r>
            <a:r>
              <a:rPr lang="fr-FR" sz="3600" b="1" dirty="0">
                <a:solidFill>
                  <a:srgbClr val="570621"/>
                </a:solidFill>
                <a:latin typeface="Sassoon Infant Std" pitchFamily="34" charset="0"/>
              </a:rPr>
              <a:t>.</a:t>
            </a:r>
          </a:p>
        </p:txBody>
      </p:sp>
      <p:pic>
        <p:nvPicPr>
          <p:cNvPr id="3074" name="Picture 2" descr="G:\1718 Lucette Salle\Elémentaire\Éducation musicale\Une année au concert cycle 2\07 Chanson sur la petite tante\images\jajars\drum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20" y="4284687"/>
            <a:ext cx="2620800" cy="2880000"/>
          </a:xfrm>
          <a:prstGeom prst="rect">
            <a:avLst/>
          </a:prstGeom>
          <a:ln w="38100" cap="sq">
            <a:solidFill>
              <a:srgbClr val="57062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G:\1718 Lucette Salle\Elémentaire\Éducation musicale\Une année au concert cycle 2\07 Chanson sur la petite tante\images\jajars\ShamanicDrum-AlpineIbe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602" y="4284687"/>
            <a:ext cx="2880000" cy="2880000"/>
          </a:xfrm>
          <a:prstGeom prst="rect">
            <a:avLst/>
          </a:prstGeom>
          <a:ln w="38100" cap="sq">
            <a:solidFill>
              <a:srgbClr val="57062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:\1718 Lucette Salle\Elémentaire\Éducation musicale\Une année au concert cycle 2\07 Chanson sur la petite tante\images\jajars\shamanic-drum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785" y="4312013"/>
            <a:ext cx="4197025" cy="2880000"/>
          </a:xfrm>
          <a:prstGeom prst="rect">
            <a:avLst/>
          </a:prstGeom>
          <a:ln w="38100" cap="sq">
            <a:solidFill>
              <a:srgbClr val="57062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G:\1718 Lucette Salle\Elémentaire\Éducation musicale\Une année au concert cycle 2\07 Chanson sur la petite tante\images\petite-tant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710" y="119191"/>
            <a:ext cx="1302661" cy="196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44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-7456" y="-179809"/>
            <a:ext cx="9674636" cy="1605622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 u="sng" dirty="0">
                <a:solidFill>
                  <a:srgbClr val="570621"/>
                </a:solidFill>
                <a:latin typeface="Sassoon Infant Std" pitchFamily="34" charset="0"/>
              </a:rPr>
              <a:t>Des </a:t>
            </a:r>
            <a:r>
              <a:rPr lang="fr-FR" sz="5400" b="1" u="sng" dirty="0" err="1">
                <a:solidFill>
                  <a:srgbClr val="570621"/>
                </a:solidFill>
                <a:latin typeface="Sassoon Infant Std" pitchFamily="34" charset="0"/>
              </a:rPr>
              <a:t>Nanaj</a:t>
            </a:r>
            <a:r>
              <a:rPr lang="fr-FR" sz="5400" b="1" u="sng" dirty="0">
                <a:solidFill>
                  <a:srgbClr val="570621"/>
                </a:solidFill>
                <a:latin typeface="Sassoon Infant Std" pitchFamily="34" charset="0"/>
              </a:rPr>
              <a:t> qui jouent du </a:t>
            </a:r>
            <a:r>
              <a:rPr lang="fr-FR" sz="5400" b="1" u="sng" dirty="0" err="1">
                <a:solidFill>
                  <a:srgbClr val="570621"/>
                </a:solidFill>
                <a:latin typeface="Sassoon Infant Std" pitchFamily="34" charset="0"/>
              </a:rPr>
              <a:t>jajar</a:t>
            </a:r>
            <a:endParaRPr lang="fr-FR" dirty="0">
              <a:solidFill>
                <a:srgbClr val="570621"/>
              </a:solidFill>
            </a:endParaRPr>
          </a:p>
        </p:txBody>
      </p:sp>
      <p:pic>
        <p:nvPicPr>
          <p:cNvPr id="4098" name="Picture 2" descr="G:\1718 Lucette Salle\Elémentaire\Éducation musicale\Une année au concert cycle 2\07 Chanson sur la petite tante\images\musiciens\drum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764" y="1260351"/>
            <a:ext cx="4482530" cy="2986800"/>
          </a:xfrm>
          <a:prstGeom prst="rect">
            <a:avLst/>
          </a:prstGeom>
          <a:ln w="38100" cap="sq">
            <a:solidFill>
              <a:srgbClr val="57062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:\1718 Lucette Salle\Elémentaire\Éducation musicale\Une année au concert cycle 2\07 Chanson sur la petite tante\images\musiciens\1_1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495" y="4140671"/>
            <a:ext cx="4762501" cy="3186113"/>
          </a:xfrm>
          <a:prstGeom prst="rect">
            <a:avLst/>
          </a:prstGeom>
          <a:ln w="38100" cap="sq">
            <a:solidFill>
              <a:srgbClr val="57062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1718 Lucette Salle\Elémentaire\Éducation musicale\Une année au concert cycle 2\07 Chanson sur la petite tante\images\musiciens\inside furious call of the pas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40" y="1764407"/>
            <a:ext cx="4320480" cy="2880320"/>
          </a:xfrm>
          <a:prstGeom prst="rect">
            <a:avLst/>
          </a:prstGeom>
          <a:ln w="38100" cap="sq">
            <a:solidFill>
              <a:srgbClr val="57062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:\1718 Lucette Salle\Elémentaire\Éducation musicale\Une année au concert cycle 2\07 Chanson sur la petite tante\images\petite-tant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7140" y="5555852"/>
            <a:ext cx="1302661" cy="196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884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-223480" y="-395833"/>
            <a:ext cx="9674636" cy="1605622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u="sng" dirty="0">
                <a:solidFill>
                  <a:srgbClr val="570621"/>
                </a:solidFill>
                <a:latin typeface="Sassoon Infant Std" pitchFamily="34" charset="0"/>
              </a:rPr>
              <a:t>Chanson sur la petite tante</a:t>
            </a:r>
            <a:r>
              <a:rPr lang="fr-FR" sz="4000" b="1" dirty="0">
                <a:solidFill>
                  <a:srgbClr val="570621"/>
                </a:solidFill>
                <a:latin typeface="Sassoon Infant Std" pitchFamily="34" charset="0"/>
              </a:rPr>
              <a:t> – Russie</a:t>
            </a:r>
            <a:endParaRPr lang="fr-FR" sz="4000" dirty="0">
              <a:solidFill>
                <a:srgbClr val="570621"/>
              </a:solidFill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594172" y="1103788"/>
            <a:ext cx="5892150" cy="25802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3000" dirty="0">
                <a:solidFill>
                  <a:srgbClr val="570621"/>
                </a:solidFill>
                <a:latin typeface="Sassoon Infant Std" pitchFamily="34" charset="0"/>
              </a:rPr>
              <a:t>La chanteuse est russe. Elle appartient à un peuple de Sibérie, les </a:t>
            </a:r>
            <a:r>
              <a:rPr lang="fr-FR" sz="3000" dirty="0" err="1">
                <a:solidFill>
                  <a:srgbClr val="570621"/>
                </a:solidFill>
                <a:latin typeface="Sassoon Infant Std" pitchFamily="34" charset="0"/>
              </a:rPr>
              <a:t>Nanaj</a:t>
            </a:r>
            <a:r>
              <a:rPr lang="fr-FR" sz="3000" dirty="0">
                <a:solidFill>
                  <a:srgbClr val="570621"/>
                </a:solidFill>
                <a:latin typeface="Sassoon Infant Std" pitchFamily="34" charset="0"/>
              </a:rPr>
              <a:t>. 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fr-FR" sz="3000" dirty="0">
                <a:solidFill>
                  <a:srgbClr val="570621"/>
                </a:solidFill>
                <a:latin typeface="Sassoon Infant Std" pitchFamily="34" charset="0"/>
              </a:rPr>
              <a:t>Son chant parle de sa tante 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r-FR" sz="3000" i="1" dirty="0">
                <a:solidFill>
                  <a:srgbClr val="570621"/>
                </a:solidFill>
                <a:latin typeface="Sassoon Infant Std" pitchFamily="34" charset="0"/>
              </a:rPr>
              <a:t>« Ma tante sait tout faire, et moi</a:t>
            </a:r>
            <a:br>
              <a:rPr lang="fr-FR" sz="3000" i="1" dirty="0">
                <a:solidFill>
                  <a:srgbClr val="570621"/>
                </a:solidFill>
                <a:latin typeface="Sassoon Infant Std" pitchFamily="34" charset="0"/>
              </a:rPr>
            </a:br>
            <a:r>
              <a:rPr lang="fr-FR" sz="3000" i="1" dirty="0">
                <a:solidFill>
                  <a:srgbClr val="570621"/>
                </a:solidFill>
                <a:latin typeface="Sassoon Infant Std" pitchFamily="34" charset="0"/>
              </a:rPr>
              <a:t>  je ne pourrai jamais l’égaler. »</a:t>
            </a:r>
          </a:p>
          <a:p>
            <a:pPr marL="0" indent="0">
              <a:buNone/>
            </a:pPr>
            <a:endParaRPr lang="fr-FR" sz="3000" b="1" dirty="0">
              <a:solidFill>
                <a:srgbClr val="570621"/>
              </a:solidFill>
              <a:latin typeface="Sassoon Infant St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82508" y="4777285"/>
            <a:ext cx="49977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000" dirty="0">
                <a:solidFill>
                  <a:srgbClr val="570621"/>
                </a:solidFill>
                <a:latin typeface="Sassoon Infant Std" pitchFamily="34" charset="0"/>
              </a:rPr>
              <a:t>Elle accompagne son chant d’un grand tambourin en peau tendue, </a:t>
            </a:r>
            <a:r>
              <a:rPr lang="fr-FR" sz="3000" u="sng" dirty="0">
                <a:solidFill>
                  <a:srgbClr val="570621"/>
                </a:solidFill>
                <a:latin typeface="Sassoon Infant Std" pitchFamily="34" charset="0"/>
              </a:rPr>
              <a:t>le </a:t>
            </a:r>
            <a:r>
              <a:rPr lang="fr-FR" sz="3000" u="sng" dirty="0" err="1">
                <a:solidFill>
                  <a:srgbClr val="570621"/>
                </a:solidFill>
                <a:latin typeface="Sassoon Infant Std" pitchFamily="34" charset="0"/>
              </a:rPr>
              <a:t>jajar</a:t>
            </a:r>
            <a:r>
              <a:rPr lang="fr-FR" sz="3000" dirty="0">
                <a:solidFill>
                  <a:srgbClr val="570621"/>
                </a:solidFill>
                <a:latin typeface="Sassoon Infant Std" pitchFamily="34" charset="0"/>
              </a:rPr>
              <a:t>. Pour frapper, elle utilise </a:t>
            </a:r>
            <a:r>
              <a:rPr lang="fr-FR" sz="3000" u="sng" dirty="0">
                <a:solidFill>
                  <a:srgbClr val="570621"/>
                </a:solidFill>
                <a:latin typeface="Sassoon Infant Std" pitchFamily="34" charset="0"/>
              </a:rPr>
              <a:t>une mailloche</a:t>
            </a:r>
            <a:r>
              <a:rPr lang="fr-FR" sz="3000" dirty="0">
                <a:solidFill>
                  <a:srgbClr val="570621"/>
                </a:solidFill>
                <a:latin typeface="Sassoon Infant Std" pitchFamily="34" charset="0"/>
              </a:rPr>
              <a:t>.</a:t>
            </a:r>
          </a:p>
        </p:txBody>
      </p:sp>
      <p:pic>
        <p:nvPicPr>
          <p:cNvPr id="5122" name="Picture 2" descr="G:\1718 Lucette Salle\Elémentaire\Éducation musicale\Une année au concert cycle 2\07 Chanson sur la petite tante\images\jajars\13-inch-drum-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72" y="4472300"/>
            <a:ext cx="4824536" cy="2548963"/>
          </a:xfrm>
          <a:prstGeom prst="rect">
            <a:avLst/>
          </a:prstGeom>
          <a:ln w="38100" cap="sq">
            <a:solidFill>
              <a:srgbClr val="57062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G:\1718 Lucette Salle\Elémentaire\Éducation musicale\Une année au concert cycle 2\07 Chanson sur la petite tante\static_qr_code_without_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400" y="6481263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G:\1718 Lucette Salle\Elémentaire\Éducation musicale\Une année au concert cycle 2\07 Chanson sur la petite tante\images\petite-tan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623" y="119191"/>
            <a:ext cx="1302661" cy="196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3FC728D-5DA0-423F-B810-CA77492297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5" t="17934" r="6365" b="12127"/>
          <a:stretch/>
        </p:blipFill>
        <p:spPr>
          <a:xfrm>
            <a:off x="6486322" y="1589381"/>
            <a:ext cx="3240360" cy="2808312"/>
          </a:xfrm>
          <a:prstGeom prst="rect">
            <a:avLst/>
          </a:prstGeom>
          <a:ln w="38100" cap="sq">
            <a:solidFill>
              <a:srgbClr val="57062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3696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-223480" y="-395833"/>
            <a:ext cx="9674636" cy="1605622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u="sng" dirty="0">
                <a:solidFill>
                  <a:srgbClr val="570621"/>
                </a:solidFill>
                <a:latin typeface="Sassoon Infant Std" pitchFamily="34" charset="0"/>
              </a:rPr>
              <a:t>Chanson sur la petite tante</a:t>
            </a:r>
            <a:r>
              <a:rPr lang="fr-FR" sz="4000" b="1" dirty="0">
                <a:solidFill>
                  <a:srgbClr val="570621"/>
                </a:solidFill>
                <a:latin typeface="Sassoon Infant Std" pitchFamily="34" charset="0"/>
              </a:rPr>
              <a:t> – Russie</a:t>
            </a:r>
            <a:endParaRPr lang="fr-FR" sz="4000" dirty="0">
              <a:solidFill>
                <a:srgbClr val="570621"/>
              </a:solidFill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594172" y="1103788"/>
            <a:ext cx="5892150" cy="25802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3000" dirty="0">
                <a:solidFill>
                  <a:srgbClr val="570621"/>
                </a:solidFill>
                <a:latin typeface="Sassoon Infant Std" pitchFamily="34" charset="0"/>
              </a:rPr>
              <a:t>La chanteuse est russe. Elle appartient à un peuple de Sibérie, les </a:t>
            </a:r>
            <a:r>
              <a:rPr lang="fr-FR" sz="3000" dirty="0" err="1">
                <a:solidFill>
                  <a:srgbClr val="570621"/>
                </a:solidFill>
                <a:latin typeface="Sassoon Infant Std" pitchFamily="34" charset="0"/>
              </a:rPr>
              <a:t>Nanaj</a:t>
            </a:r>
            <a:r>
              <a:rPr lang="fr-FR" sz="3000" dirty="0">
                <a:solidFill>
                  <a:srgbClr val="570621"/>
                </a:solidFill>
                <a:latin typeface="Sassoon Infant Std" pitchFamily="34" charset="0"/>
              </a:rPr>
              <a:t>. 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fr-FR" sz="3000" dirty="0">
                <a:solidFill>
                  <a:srgbClr val="570621"/>
                </a:solidFill>
                <a:latin typeface="Sassoon Infant Std" pitchFamily="34" charset="0"/>
              </a:rPr>
              <a:t>Son chant parle de sa tante 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r-FR" sz="3000" i="1" dirty="0">
                <a:solidFill>
                  <a:srgbClr val="570621"/>
                </a:solidFill>
                <a:latin typeface="Sassoon Infant Std" pitchFamily="34" charset="0"/>
              </a:rPr>
              <a:t>« Ma tante sait tout faire, et moi je ne pourrai jamais l’égaler. »</a:t>
            </a:r>
          </a:p>
          <a:p>
            <a:pPr marL="0" indent="0">
              <a:buNone/>
            </a:pPr>
            <a:endParaRPr lang="fr-FR" sz="3000" b="1" dirty="0">
              <a:solidFill>
                <a:srgbClr val="570621"/>
              </a:solidFill>
              <a:latin typeface="Sassoon Infant St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21553" y="4515955"/>
            <a:ext cx="49977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000" dirty="0">
                <a:solidFill>
                  <a:srgbClr val="570621"/>
                </a:solidFill>
                <a:latin typeface="Sassoon Infant Std" pitchFamily="34" charset="0"/>
              </a:rPr>
              <a:t>Elle accompagne son chant d’un grand tambourin en peau tendue, </a:t>
            </a:r>
            <a:r>
              <a:rPr lang="fr-FR" sz="3000" u="sng" dirty="0">
                <a:solidFill>
                  <a:srgbClr val="570621"/>
                </a:solidFill>
                <a:latin typeface="Sassoon Infant Std" pitchFamily="34" charset="0"/>
              </a:rPr>
              <a:t>le </a:t>
            </a:r>
            <a:r>
              <a:rPr lang="fr-FR" sz="3000" u="sng" dirty="0" err="1">
                <a:solidFill>
                  <a:srgbClr val="570621"/>
                </a:solidFill>
                <a:latin typeface="Sassoon Infant Std" pitchFamily="34" charset="0"/>
              </a:rPr>
              <a:t>jajar</a:t>
            </a:r>
            <a:r>
              <a:rPr lang="fr-FR" sz="3000" dirty="0">
                <a:solidFill>
                  <a:srgbClr val="570621"/>
                </a:solidFill>
                <a:latin typeface="Sassoon Infant Std" pitchFamily="34" charset="0"/>
              </a:rPr>
              <a:t>. Pour frapper, elle utilise </a:t>
            </a:r>
            <a:r>
              <a:rPr lang="fr-FR" sz="3000" u="sng" dirty="0">
                <a:solidFill>
                  <a:srgbClr val="570621"/>
                </a:solidFill>
                <a:latin typeface="Sassoon Infant Std" pitchFamily="34" charset="0"/>
              </a:rPr>
              <a:t>une mailloche</a:t>
            </a:r>
            <a:r>
              <a:rPr lang="fr-FR" sz="3000" dirty="0">
                <a:solidFill>
                  <a:srgbClr val="570621"/>
                </a:solidFill>
                <a:latin typeface="Sassoon Infant Std" pitchFamily="34" charset="0"/>
              </a:rPr>
              <a:t>.</a:t>
            </a:r>
          </a:p>
        </p:txBody>
      </p:sp>
      <p:pic>
        <p:nvPicPr>
          <p:cNvPr id="10" name="Picture 3" descr="G:\1718 Lucette Salle\Elémentaire\Éducation musicale\Une année au concert cycle 2\07 Chanson sur la petite tante\images\musiciens\olga1-986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820" y="1104728"/>
            <a:ext cx="2808312" cy="2693751"/>
          </a:xfrm>
          <a:prstGeom prst="rect">
            <a:avLst/>
          </a:prstGeom>
          <a:ln w="38100" cap="sq">
            <a:solidFill>
              <a:srgbClr val="57062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G:\1718 Lucette Salle\Elémentaire\Éducation musicale\Une année au concert cycle 2\07 Chanson sur la petite tante\images\jajars\13-inch-drum-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96" y="4472028"/>
            <a:ext cx="4824536" cy="2548963"/>
          </a:xfrm>
          <a:prstGeom prst="rect">
            <a:avLst/>
          </a:prstGeom>
          <a:ln w="38100" cap="sq">
            <a:solidFill>
              <a:srgbClr val="57062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G:\1718 Lucette Salle\Elémentaire\Éducation musicale\Une année au concert cycle 2\07 Chanson sur la petite tante\images\petite-tan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623" y="119191"/>
            <a:ext cx="1302661" cy="196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G:\1718 Lucette Salle\Elémentaire\Éducation musicale\Une année au concert cycle 2\07 Chanson sur la petite tante\static_qr_code_without_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400" y="6481263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83638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166</Words>
  <Application>Microsoft Office PowerPoint</Application>
  <PresentationFormat>Personnalisé</PresentationFormat>
  <Paragraphs>21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Lucida Calligraphy</vt:lpstr>
      <vt:lpstr>Sassoon Infant Std</vt:lpstr>
      <vt:lpstr>Thème Office</vt:lpstr>
      <vt:lpstr>Une année au concert</vt:lpstr>
      <vt:lpstr>Quel pays ?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Musique du monde Australie – Winnawal burru</dc:title>
  <dc:creator>Enge</dc:creator>
  <cp:lastModifiedBy>Anyssa - La Classe des gnomes</cp:lastModifiedBy>
  <cp:revision>49</cp:revision>
  <cp:lastPrinted>2015-01-05T17:43:45Z</cp:lastPrinted>
  <dcterms:created xsi:type="dcterms:W3CDTF">2015-01-05T17:36:07Z</dcterms:created>
  <dcterms:modified xsi:type="dcterms:W3CDTF">2018-07-17T08:56:03Z</dcterms:modified>
</cp:coreProperties>
</file>