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61" r:id="rId4"/>
    <p:sldId id="262" r:id="rId5"/>
    <p:sldId id="267" r:id="rId6"/>
    <p:sldId id="256" r:id="rId7"/>
  </p:sldIdLst>
  <p:sldSz cx="10693400" cy="7561263"/>
  <p:notesSz cx="6881813" cy="10002838"/>
  <p:defaultTextStyle>
    <a:defPPr>
      <a:defRPr lang="fr-FR"/>
    </a:defPPr>
    <a:lvl1pPr marL="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3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06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92" d="100"/>
          <a:sy n="92" d="100"/>
        </p:scale>
        <p:origin x="1020" y="90"/>
      </p:cViewPr>
      <p:guideLst>
        <p:guide orient="horz" pos="2382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2B08-358A-44E1-8FB3-AAD4BF03D080}" type="datetimeFigureOut">
              <a:rPr lang="fr-FR" smtClean="0"/>
              <a:t>16/07/2018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DD9C-CD9D-4FAA-93B0-1967BE553D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4166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2B08-358A-44E1-8FB3-AAD4BF03D080}" type="datetimeFigureOut">
              <a:rPr lang="fr-FR" smtClean="0"/>
              <a:t>16/07/2018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DD9C-CD9D-4FAA-93B0-1967BE553D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7528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4705" y="4858812"/>
            <a:ext cx="9089390" cy="1501751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5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30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5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61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6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9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6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22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2B08-358A-44E1-8FB3-AAD4BF03D080}" type="datetimeFigureOut">
              <a:rPr lang="fr-FR" smtClean="0"/>
              <a:t>16/07/2018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DD9C-CD9D-4FAA-93B0-1967BE553D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6972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34670" y="1764295"/>
            <a:ext cx="4722918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435812" y="1764295"/>
            <a:ext cx="4722918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2B08-358A-44E1-8FB3-AAD4BF03D080}" type="datetimeFigureOut">
              <a:rPr lang="fr-FR" smtClean="0"/>
              <a:t>16/07/2018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DD9C-CD9D-4FAA-93B0-1967BE553D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5608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1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1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2B08-358A-44E1-8FB3-AAD4BF03D080}" type="datetimeFigureOut">
              <a:rPr lang="fr-FR" smtClean="0"/>
              <a:t>16/07/2018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DD9C-CD9D-4FAA-93B0-1967BE553D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7422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2B08-358A-44E1-8FB3-AAD4BF03D080}" type="datetimeFigureOut">
              <a:rPr lang="fr-FR" smtClean="0"/>
              <a:t>16/07/2018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DD9C-CD9D-4FAA-93B0-1967BE553D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0432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2B08-358A-44E1-8FB3-AAD4BF03D080}" type="datetimeFigureOut">
              <a:rPr lang="fr-FR" smtClean="0"/>
              <a:t>16/07/2018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DD9C-CD9D-4FAA-93B0-1967BE553D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8333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4671" y="301050"/>
            <a:ext cx="3518055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34671" y="1582265"/>
            <a:ext cx="3518055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2B08-358A-44E1-8FB3-AAD4BF03D080}" type="datetimeFigureOut">
              <a:rPr lang="fr-FR" smtClean="0"/>
              <a:t>16/07/2018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DD9C-CD9D-4FAA-93B0-1967BE553D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7882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/>
          <a:lstStyle>
            <a:lvl1pPr marL="0" indent="0">
              <a:buNone/>
              <a:defRPr sz="3700"/>
            </a:lvl1pPr>
            <a:lvl2pPr marL="521528" indent="0">
              <a:buNone/>
              <a:defRPr sz="3200"/>
            </a:lvl2pPr>
            <a:lvl3pPr marL="1043056" indent="0">
              <a:buNone/>
              <a:defRPr sz="2700"/>
            </a:lvl3pPr>
            <a:lvl4pPr marL="1564584" indent="0">
              <a:buNone/>
              <a:defRPr sz="2300"/>
            </a:lvl4pPr>
            <a:lvl5pPr marL="2086112" indent="0">
              <a:buNone/>
              <a:defRPr sz="2300"/>
            </a:lvl5pPr>
            <a:lvl6pPr marL="2607640" indent="0">
              <a:buNone/>
              <a:defRPr sz="2300"/>
            </a:lvl6pPr>
            <a:lvl7pPr marL="3129168" indent="0">
              <a:buNone/>
              <a:defRPr sz="2300"/>
            </a:lvl7pPr>
            <a:lvl8pPr marL="3650696" indent="0">
              <a:buNone/>
              <a:defRPr sz="2300"/>
            </a:lvl8pPr>
            <a:lvl9pPr marL="4172224" indent="0">
              <a:buNone/>
              <a:defRPr sz="23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2B08-358A-44E1-8FB3-AAD4BF03D080}" type="datetimeFigureOut">
              <a:rPr lang="fr-FR" smtClean="0"/>
              <a:t>16/07/2018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DD9C-CD9D-4FAA-93B0-1967BE553D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6103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2B08-358A-44E1-8FB3-AAD4BF03D080}" type="datetimeFigureOut">
              <a:rPr lang="fr-FR" smtClean="0"/>
              <a:t>16/07/2018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DD9C-CD9D-4FAA-93B0-1967BE553D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0534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752715" y="302802"/>
            <a:ext cx="2406015" cy="645157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34670" y="302802"/>
            <a:ext cx="7039822" cy="645157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2B08-358A-44E1-8FB3-AAD4BF03D080}" type="datetimeFigureOut">
              <a:rPr lang="fr-FR" smtClean="0"/>
              <a:t>16/07/2018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DD9C-CD9D-4FAA-93B0-1967BE553D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1406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552B08-358A-44E1-8FB3-AAD4BF03D080}" type="datetimeFigureOut">
              <a:rPr lang="fr-FR" smtClean="0"/>
              <a:t>16/07/2018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80DD9C-CD9D-4FAA-93B0-1967BE553D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6854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43056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0" hangingPunct="1">
        <a:spcBef>
          <a:spcPct val="2000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0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0" hangingPunct="1">
        <a:spcBef>
          <a:spcPct val="20000"/>
        </a:spcBef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0" hangingPunct="1">
        <a:spcBef>
          <a:spcPct val="20000"/>
        </a:spcBef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10.jpeg"/><Relationship Id="rId7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7200" b="1" u="sng" dirty="0">
                <a:solidFill>
                  <a:srgbClr val="570621"/>
                </a:solidFill>
                <a:latin typeface="Sassoon Infant Std" pitchFamily="34" charset="0"/>
              </a:rPr>
              <a:t>Une année au concert</a:t>
            </a:r>
            <a:endParaRPr lang="fr-FR" sz="6600" dirty="0">
              <a:solidFill>
                <a:srgbClr val="570621"/>
              </a:solidFill>
            </a:endParaRPr>
          </a:p>
        </p:txBody>
      </p:sp>
      <p:pic>
        <p:nvPicPr>
          <p:cNvPr id="3" name="Picture 2" descr="E:\Ecole\1718 Lucette Salle\Elémentaire\Éducation musicale\Une année au concert cycle 2\04 La Follia\images\la-follia-illustrati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748" y="3596869"/>
            <a:ext cx="5035733" cy="396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E:\Ecole\1718 Lucette Salle\Elémentaire\Éducation musicale\Une année au concert cycle 2\04 La Follia\images\la-follia-titr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24" y="1908423"/>
            <a:ext cx="8132990" cy="3039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3749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 txBox="1">
            <a:spLocks/>
          </p:cNvSpPr>
          <p:nvPr/>
        </p:nvSpPr>
        <p:spPr>
          <a:xfrm>
            <a:off x="534670" y="108223"/>
            <a:ext cx="6972270" cy="1605622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 lnSpcReduction="10000"/>
          </a:bodyPr>
          <a:lstStyle>
            <a:lvl1pPr algn="ctr" defTabSz="1043056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5400" b="1" u="sng" dirty="0">
                <a:solidFill>
                  <a:srgbClr val="570621"/>
                </a:solidFill>
                <a:latin typeface="Sassoon Infant Std" pitchFamily="34" charset="0"/>
              </a:rPr>
              <a:t>D’où vient</a:t>
            </a:r>
            <a:br>
              <a:rPr lang="fr-FR" sz="5400" b="1" u="sng" dirty="0">
                <a:solidFill>
                  <a:srgbClr val="570621"/>
                </a:solidFill>
                <a:latin typeface="Sassoon Infant Std" pitchFamily="34" charset="0"/>
              </a:rPr>
            </a:br>
            <a:r>
              <a:rPr lang="fr-FR" sz="5400" b="1" u="sng" dirty="0">
                <a:solidFill>
                  <a:srgbClr val="570621"/>
                </a:solidFill>
                <a:latin typeface="Sassoon Infant Std" pitchFamily="34" charset="0"/>
              </a:rPr>
              <a:t>cette musique ?</a:t>
            </a:r>
            <a:endParaRPr lang="fr-FR" dirty="0">
              <a:solidFill>
                <a:srgbClr val="570621"/>
              </a:solidFill>
            </a:endParaRPr>
          </a:p>
        </p:txBody>
      </p:sp>
      <p:sp>
        <p:nvSpPr>
          <p:cNvPr id="10" name="Espace réservé du contenu 2"/>
          <p:cNvSpPr>
            <a:spLocks noGrp="1"/>
          </p:cNvSpPr>
          <p:nvPr>
            <p:ph idx="1"/>
          </p:nvPr>
        </p:nvSpPr>
        <p:spPr>
          <a:xfrm>
            <a:off x="534670" y="2124335"/>
            <a:ext cx="7356652" cy="4194495"/>
          </a:xfrm>
        </p:spPr>
        <p:txBody>
          <a:bodyPr>
            <a:normAutofit/>
          </a:bodyPr>
          <a:lstStyle/>
          <a:p>
            <a:r>
              <a:rPr lang="fr-FR" sz="4000" b="1" dirty="0">
                <a:solidFill>
                  <a:srgbClr val="570621"/>
                </a:solidFill>
                <a:latin typeface="Sassoon Infant Std" pitchFamily="34" charset="0"/>
              </a:rPr>
              <a:t>Cette musique a été composée au 17</a:t>
            </a:r>
            <a:r>
              <a:rPr lang="fr-FR" sz="4000" b="1" baseline="30000" dirty="0">
                <a:solidFill>
                  <a:srgbClr val="570621"/>
                </a:solidFill>
                <a:latin typeface="Sassoon Infant Std" pitchFamily="34" charset="0"/>
              </a:rPr>
              <a:t>e</a:t>
            </a:r>
            <a:r>
              <a:rPr lang="fr-FR" sz="4000" b="1" dirty="0">
                <a:solidFill>
                  <a:srgbClr val="570621"/>
                </a:solidFill>
                <a:latin typeface="Sassoon Infant Std" pitchFamily="34" charset="0"/>
              </a:rPr>
              <a:t> siècle, en Italie, à l’époque baroque.</a:t>
            </a:r>
          </a:p>
          <a:p>
            <a:r>
              <a:rPr lang="fr-FR" sz="4000" b="1" dirty="0">
                <a:solidFill>
                  <a:srgbClr val="570621"/>
                </a:solidFill>
                <a:latin typeface="Sassoon Infant Std" pitchFamily="34" charset="0"/>
              </a:rPr>
              <a:t>Le compositeur est </a:t>
            </a:r>
            <a:r>
              <a:rPr lang="fr-FR" sz="4000" b="1" cap="small" dirty="0" err="1">
                <a:solidFill>
                  <a:srgbClr val="570621"/>
                </a:solidFill>
                <a:latin typeface="Sassoon Infant Std" pitchFamily="34" charset="0"/>
              </a:rPr>
              <a:t>Arcangelo</a:t>
            </a:r>
            <a:r>
              <a:rPr lang="fr-FR" sz="4000" b="1" cap="small" dirty="0">
                <a:solidFill>
                  <a:srgbClr val="570621"/>
                </a:solidFill>
                <a:latin typeface="Sassoon Infant Std" pitchFamily="34" charset="0"/>
              </a:rPr>
              <a:t> Corelli</a:t>
            </a:r>
            <a:r>
              <a:rPr lang="fr-FR" sz="4000" b="1" dirty="0">
                <a:solidFill>
                  <a:srgbClr val="570621"/>
                </a:solidFill>
                <a:latin typeface="Sassoon Infant Std" pitchFamily="34" charset="0"/>
              </a:rPr>
              <a:t>, qui a vécu à Rome.</a:t>
            </a:r>
          </a:p>
        </p:txBody>
      </p:sp>
      <p:pic>
        <p:nvPicPr>
          <p:cNvPr id="7" name="Picture 2" descr="E:\Ecole\1718 Lucette Salle\Elémentaire\Éducation musicale\Une année au concert cycle 2\04 La Follia\images\la-follia-illustratio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7060" y="-35793"/>
            <a:ext cx="2232248" cy="1757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E:\Ecole\1718 Lucette Salle\Elémentaire\Éducation musicale\Une année au concert cycle 2\04 La Follia\images\Arcangelo_Corell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9584" y="2851126"/>
            <a:ext cx="2672490" cy="3485372"/>
          </a:xfrm>
          <a:prstGeom prst="rect">
            <a:avLst/>
          </a:prstGeom>
          <a:noFill/>
          <a:ln>
            <a:solidFill>
              <a:srgbClr val="57062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535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4670" y="108223"/>
            <a:ext cx="9624060" cy="1260211"/>
          </a:xfrm>
        </p:spPr>
        <p:txBody>
          <a:bodyPr/>
          <a:lstStyle/>
          <a:p>
            <a:r>
              <a:rPr lang="fr-FR" sz="5400" b="1" u="sng" dirty="0">
                <a:solidFill>
                  <a:srgbClr val="570621"/>
                </a:solidFill>
                <a:latin typeface="Sassoon Infant Std" pitchFamily="34" charset="0"/>
              </a:rPr>
              <a:t>Quel pays ?</a:t>
            </a:r>
            <a:endParaRPr lang="fr-FR" dirty="0">
              <a:solidFill>
                <a:srgbClr val="57062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074" name="Picture 2" descr="E:\Ecole\1718 Lucette Salle\Elémentaire\Éducation musicale\Cartes\monde-politique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47" y="1692399"/>
            <a:ext cx="9986525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necteur droit avec flèche 5"/>
          <p:cNvCxnSpPr>
            <a:stCxn id="2" idx="2"/>
          </p:cNvCxnSpPr>
          <p:nvPr/>
        </p:nvCxnSpPr>
        <p:spPr>
          <a:xfrm>
            <a:off x="5346700" y="1368434"/>
            <a:ext cx="288032" cy="1475827"/>
          </a:xfrm>
          <a:prstGeom prst="straightConnector1">
            <a:avLst/>
          </a:prstGeom>
          <a:ln w="76200">
            <a:solidFill>
              <a:srgbClr val="570621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4698628" y="2844261"/>
            <a:ext cx="21348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b="1" dirty="0">
                <a:solidFill>
                  <a:srgbClr val="570621"/>
                </a:solidFill>
                <a:latin typeface="Sassoon Infant Std" pitchFamily="34" charset="0"/>
                <a:ea typeface="+mj-ea"/>
                <a:cs typeface="+mj-cs"/>
              </a:rPr>
              <a:t>L’Italie</a:t>
            </a:r>
          </a:p>
        </p:txBody>
      </p:sp>
      <p:pic>
        <p:nvPicPr>
          <p:cNvPr id="8" name="Picture 2" descr="E:\Ecole\1718 Lucette Salle\Elémentaire\Éducation musicale\Une année au concert cycle 2\04 La Follia\images\la-follia-illustratio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7060" y="-35793"/>
            <a:ext cx="2232248" cy="1757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8620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4832" y="1980431"/>
            <a:ext cx="10032428" cy="2088231"/>
          </a:xfrm>
        </p:spPr>
        <p:txBody>
          <a:bodyPr>
            <a:normAutofit/>
          </a:bodyPr>
          <a:lstStyle/>
          <a:p>
            <a:r>
              <a:rPr lang="fr-FR" sz="4000" b="1" i="1" dirty="0">
                <a:solidFill>
                  <a:srgbClr val="570621"/>
                </a:solidFill>
                <a:latin typeface="Sassoon Infant Std" pitchFamily="34" charset="0"/>
              </a:rPr>
              <a:t>La </a:t>
            </a:r>
            <a:r>
              <a:rPr lang="fr-FR" sz="4000" b="1" i="1" dirty="0" err="1">
                <a:solidFill>
                  <a:srgbClr val="570621"/>
                </a:solidFill>
                <a:latin typeface="Sassoon Infant Std" pitchFamily="34" charset="0"/>
              </a:rPr>
              <a:t>Follia</a:t>
            </a:r>
            <a:r>
              <a:rPr lang="fr-FR" sz="4000" b="1" dirty="0">
                <a:solidFill>
                  <a:srgbClr val="570621"/>
                </a:solidFill>
                <a:latin typeface="Sassoon Infant Std" pitchFamily="34" charset="0"/>
              </a:rPr>
              <a:t> est interprétée par un petit ensemble de 3 instruments.</a:t>
            </a:r>
          </a:p>
        </p:txBody>
      </p:sp>
      <p:sp>
        <p:nvSpPr>
          <p:cNvPr id="9" name="Titre 1"/>
          <p:cNvSpPr txBox="1">
            <a:spLocks/>
          </p:cNvSpPr>
          <p:nvPr/>
        </p:nvSpPr>
        <p:spPr>
          <a:xfrm>
            <a:off x="534670" y="108223"/>
            <a:ext cx="6972270" cy="1605622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 lnSpcReduction="10000"/>
          </a:bodyPr>
          <a:lstStyle>
            <a:lvl1pPr algn="ctr" defTabSz="1043056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5400" b="1" u="sng" dirty="0">
                <a:solidFill>
                  <a:srgbClr val="570621"/>
                </a:solidFill>
                <a:latin typeface="Sassoon Infant Std" pitchFamily="34" charset="0"/>
              </a:rPr>
              <a:t>Quels instruments</a:t>
            </a:r>
            <a:br>
              <a:rPr lang="fr-FR" sz="5400" b="1" u="sng" dirty="0">
                <a:solidFill>
                  <a:srgbClr val="570621"/>
                </a:solidFill>
                <a:latin typeface="Sassoon Infant Std" pitchFamily="34" charset="0"/>
              </a:rPr>
            </a:br>
            <a:r>
              <a:rPr lang="fr-FR" sz="5400" b="1" u="sng" dirty="0">
                <a:solidFill>
                  <a:srgbClr val="570621"/>
                </a:solidFill>
                <a:latin typeface="Sassoon Infant Std" pitchFamily="34" charset="0"/>
              </a:rPr>
              <a:t>jouent cette musique ?</a:t>
            </a:r>
            <a:endParaRPr lang="fr-FR" dirty="0">
              <a:solidFill>
                <a:srgbClr val="570621"/>
              </a:solidFill>
            </a:endParaRPr>
          </a:p>
        </p:txBody>
      </p:sp>
      <p:pic>
        <p:nvPicPr>
          <p:cNvPr id="7" name="Picture 2" descr="E:\Ecole\1718 Lucette Salle\Elémentaire\Éducation musicale\Une année au concert cycle 2\04 La Follia\images\la-follia-illustratio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7060" y="-35793"/>
            <a:ext cx="2232248" cy="1757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E:\Ecole\1718 Lucette Salle\Elémentaire\Éducation musicale\Une année au concert cycle 2\04 La Follia\images\vlcsnap-2017-11-22-19h30m11s60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3718" y="3420591"/>
            <a:ext cx="5965964" cy="3928119"/>
          </a:xfrm>
          <a:prstGeom prst="rect">
            <a:avLst/>
          </a:prstGeom>
          <a:noFill/>
          <a:ln>
            <a:solidFill>
              <a:srgbClr val="57062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6969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Ecole\1718 Lucette Salle\Elémentaire\Éducation musicale\Images\clavecin-marc-fontaine-4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618" y="1908423"/>
            <a:ext cx="3846666" cy="555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E:\Ecole\1718 Lucette Salle\Elémentaire\Éducation musicale\Images\violoncell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58763">
            <a:off x="-966313" y="2896639"/>
            <a:ext cx="5299390" cy="3586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E:\Ecole\1718 Lucette Salle\Elémentaire\Éducation musicale\Images\flute-traversier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792689" y="1692304"/>
            <a:ext cx="4043180" cy="2736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1574128" y="6756688"/>
            <a:ext cx="30011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>
                <a:solidFill>
                  <a:srgbClr val="570621"/>
                </a:solidFill>
                <a:latin typeface="Sassoon Infant Std" pitchFamily="34" charset="0"/>
                <a:ea typeface="+mj-ea"/>
                <a:cs typeface="+mj-cs"/>
              </a:rPr>
              <a:t>le violoncelle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932857" y="3663811"/>
            <a:ext cx="24549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>
                <a:solidFill>
                  <a:srgbClr val="570621"/>
                </a:solidFill>
                <a:latin typeface="Sassoon Infant Std" pitchFamily="34" charset="0"/>
                <a:ea typeface="+mj-ea"/>
                <a:cs typeface="+mj-cs"/>
              </a:rPr>
              <a:t>la flute</a:t>
            </a:r>
          </a:p>
          <a:p>
            <a:r>
              <a:rPr lang="fr-FR" sz="4000" b="1" dirty="0">
                <a:solidFill>
                  <a:srgbClr val="570621"/>
                </a:solidFill>
                <a:latin typeface="Sassoon Infant Std" pitchFamily="34" charset="0"/>
                <a:ea typeface="+mj-ea"/>
                <a:cs typeface="+mj-cs"/>
              </a:rPr>
              <a:t>traversière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778748" y="6660951"/>
            <a:ext cx="24436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>
                <a:solidFill>
                  <a:srgbClr val="570621"/>
                </a:solidFill>
                <a:latin typeface="Sassoon Infant Std" pitchFamily="34" charset="0"/>
                <a:ea typeface="+mj-ea"/>
                <a:cs typeface="+mj-cs"/>
              </a:rPr>
              <a:t>le clavecin</a:t>
            </a:r>
          </a:p>
        </p:txBody>
      </p:sp>
      <p:sp>
        <p:nvSpPr>
          <p:cNvPr id="10" name="Titre 1"/>
          <p:cNvSpPr txBox="1">
            <a:spLocks/>
          </p:cNvSpPr>
          <p:nvPr/>
        </p:nvSpPr>
        <p:spPr>
          <a:xfrm>
            <a:off x="534670" y="108223"/>
            <a:ext cx="6972270" cy="1605622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 lnSpcReduction="10000"/>
          </a:bodyPr>
          <a:lstStyle>
            <a:lvl1pPr algn="ctr" defTabSz="1043056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5400" b="1" u="sng" dirty="0">
                <a:solidFill>
                  <a:srgbClr val="570621"/>
                </a:solidFill>
                <a:latin typeface="Sassoon Infant Std" pitchFamily="34" charset="0"/>
              </a:rPr>
              <a:t>Quels instruments</a:t>
            </a:r>
            <a:br>
              <a:rPr lang="fr-FR" sz="5400" b="1" u="sng" dirty="0">
                <a:solidFill>
                  <a:srgbClr val="570621"/>
                </a:solidFill>
                <a:latin typeface="Sassoon Infant Std" pitchFamily="34" charset="0"/>
              </a:rPr>
            </a:br>
            <a:r>
              <a:rPr lang="fr-FR" sz="5400" b="1" u="sng" dirty="0">
                <a:solidFill>
                  <a:srgbClr val="570621"/>
                </a:solidFill>
                <a:latin typeface="Sassoon Infant Std" pitchFamily="34" charset="0"/>
              </a:rPr>
              <a:t>jouent cette musique ?</a:t>
            </a:r>
            <a:endParaRPr lang="fr-FR" dirty="0">
              <a:solidFill>
                <a:srgbClr val="570621"/>
              </a:solidFill>
            </a:endParaRPr>
          </a:p>
        </p:txBody>
      </p:sp>
      <p:pic>
        <p:nvPicPr>
          <p:cNvPr id="11" name="Picture 2" descr="E:\Ecole\1718 Lucette Salle\Elémentaire\Éducation musicale\Une année au concert cycle 2\04 La Follia\images\la-follia-illustratio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7060" y="-35793"/>
            <a:ext cx="2232248" cy="1757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8679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-263880" y="-395833"/>
            <a:ext cx="9288488" cy="1620771"/>
          </a:xfrm>
        </p:spPr>
        <p:txBody>
          <a:bodyPr>
            <a:normAutofit/>
          </a:bodyPr>
          <a:lstStyle/>
          <a:p>
            <a:r>
              <a:rPr lang="fr-FR" sz="3500" b="1" i="1" dirty="0">
                <a:solidFill>
                  <a:srgbClr val="570621"/>
                </a:solidFill>
                <a:latin typeface="Sassoon Infant Std" pitchFamily="34" charset="0"/>
              </a:rPr>
              <a:t>Italie – </a:t>
            </a:r>
            <a:r>
              <a:rPr lang="fr-FR" sz="3500" b="1" dirty="0">
                <a:solidFill>
                  <a:srgbClr val="570621"/>
                </a:solidFill>
                <a:latin typeface="Sassoon Infant Std" pitchFamily="34" charset="0"/>
              </a:rPr>
              <a:t>La </a:t>
            </a:r>
            <a:r>
              <a:rPr lang="fr-FR" sz="3500" b="1" dirty="0" err="1">
                <a:solidFill>
                  <a:srgbClr val="570621"/>
                </a:solidFill>
                <a:latin typeface="Sassoon Infant Std" pitchFamily="34" charset="0"/>
              </a:rPr>
              <a:t>Follia</a:t>
            </a:r>
            <a:endParaRPr lang="fr-FR" sz="3500" b="1" dirty="0">
              <a:solidFill>
                <a:srgbClr val="570621"/>
              </a:solidFill>
              <a:latin typeface="Sassoon Infant Std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234132" y="4157181"/>
            <a:ext cx="2616820" cy="415538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>
              <a:lnSpc>
                <a:spcPct val="80000"/>
              </a:lnSpc>
            </a:pPr>
            <a:r>
              <a:rPr lang="fr-FR" sz="2400" dirty="0" err="1">
                <a:solidFill>
                  <a:srgbClr val="570621"/>
                </a:solidFill>
                <a:latin typeface="Sassoon Infant Std" pitchFamily="34" charset="0"/>
              </a:rPr>
              <a:t>Arcangelo</a:t>
            </a:r>
            <a:r>
              <a:rPr lang="fr-FR" sz="2400" dirty="0">
                <a:solidFill>
                  <a:srgbClr val="570621"/>
                </a:solidFill>
                <a:latin typeface="Sassoon Infant Std" pitchFamily="34" charset="0"/>
              </a:rPr>
              <a:t> </a:t>
            </a:r>
            <a:r>
              <a:rPr lang="fr-FR" sz="2400" cap="small" dirty="0">
                <a:solidFill>
                  <a:srgbClr val="570621"/>
                </a:solidFill>
                <a:latin typeface="Sassoon Infant Std" pitchFamily="34" charset="0"/>
              </a:rPr>
              <a:t>Corelli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3054196" y="972319"/>
            <a:ext cx="5616624" cy="696256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>
              <a:lnSpc>
                <a:spcPct val="80000"/>
              </a:lnSpc>
            </a:pPr>
            <a:r>
              <a:rPr lang="fr-FR" sz="2400" b="1" i="1" dirty="0">
                <a:solidFill>
                  <a:srgbClr val="570621"/>
                </a:solidFill>
                <a:latin typeface="Sassoon Infant Std" pitchFamily="34" charset="0"/>
              </a:rPr>
              <a:t>La </a:t>
            </a:r>
            <a:r>
              <a:rPr lang="fr-FR" sz="2400" b="1" i="1" dirty="0" err="1">
                <a:solidFill>
                  <a:srgbClr val="570621"/>
                </a:solidFill>
                <a:latin typeface="Sassoon Infant Std" pitchFamily="34" charset="0"/>
              </a:rPr>
              <a:t>Follia</a:t>
            </a:r>
            <a:r>
              <a:rPr lang="fr-FR" sz="2400" b="1" i="1" dirty="0">
                <a:solidFill>
                  <a:srgbClr val="570621"/>
                </a:solidFill>
                <a:latin typeface="Sassoon Infant Std" pitchFamily="34" charset="0"/>
              </a:rPr>
              <a:t> </a:t>
            </a:r>
            <a:r>
              <a:rPr lang="fr-FR" sz="2400" dirty="0">
                <a:solidFill>
                  <a:srgbClr val="570621"/>
                </a:solidFill>
                <a:latin typeface="Sassoon Infant Std" pitchFamily="34" charset="0"/>
              </a:rPr>
              <a:t>a été composée au 17</a:t>
            </a:r>
            <a:r>
              <a:rPr lang="fr-FR" sz="2400" baseline="30000" dirty="0">
                <a:solidFill>
                  <a:srgbClr val="570621"/>
                </a:solidFill>
                <a:latin typeface="Sassoon Infant Std" pitchFamily="34" charset="0"/>
              </a:rPr>
              <a:t>e</a:t>
            </a:r>
            <a:r>
              <a:rPr lang="fr-FR" sz="2400" dirty="0">
                <a:solidFill>
                  <a:srgbClr val="570621"/>
                </a:solidFill>
                <a:latin typeface="Sassoon Infant Std" pitchFamily="34" charset="0"/>
              </a:rPr>
              <a:t> siècle par un compositeur italien, </a:t>
            </a:r>
            <a:r>
              <a:rPr lang="fr-FR" sz="2400" dirty="0" err="1">
                <a:solidFill>
                  <a:srgbClr val="570621"/>
                </a:solidFill>
                <a:latin typeface="Sassoon Infant Std" pitchFamily="34" charset="0"/>
              </a:rPr>
              <a:t>Arcangelo</a:t>
            </a:r>
            <a:r>
              <a:rPr lang="fr-FR" sz="2400" dirty="0">
                <a:solidFill>
                  <a:srgbClr val="570621"/>
                </a:solidFill>
                <a:latin typeface="Sassoon Infant Std" pitchFamily="34" charset="0"/>
              </a:rPr>
              <a:t> Corelli.</a:t>
            </a:r>
          </a:p>
        </p:txBody>
      </p:sp>
      <p:pic>
        <p:nvPicPr>
          <p:cNvPr id="16" name="Picture 2" descr="E:\Ecole\1718 Lucette Salle\Elémentaire\Éducation musicale\Une année au concert cycle 2\04 La Follia\images\la-follia-illustratio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7060" y="-35793"/>
            <a:ext cx="2232248" cy="1757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E:\Ecole\1718 Lucette Salle\Elémentaire\Éducation musicale\Une année au concert cycle 2\04 La Follia\images\Arcangelo_Corell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198" y="1033947"/>
            <a:ext cx="2389992" cy="3116948"/>
          </a:xfrm>
          <a:prstGeom prst="rect">
            <a:avLst/>
          </a:prstGeom>
          <a:noFill/>
          <a:ln>
            <a:solidFill>
              <a:srgbClr val="57062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" descr="E:\Ecole\1718 Lucette Salle\Elémentaire\Éducation musicale\Une année au concert cycle 2\04 La Follia\images\vlcsnap-2017-11-22-19h30m11s60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660" y="1980431"/>
            <a:ext cx="4325495" cy="2847999"/>
          </a:xfrm>
          <a:prstGeom prst="rect">
            <a:avLst/>
          </a:prstGeom>
          <a:noFill/>
          <a:ln>
            <a:solidFill>
              <a:srgbClr val="57062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E:\Ecole\1718 Lucette Salle\Elémentaire\Éducation musicale\Images\clavecin-marc-fontaine-4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4532" y="3768260"/>
            <a:ext cx="2592288" cy="3744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E:\Ecole\1718 Lucette Salle\Elémentaire\Éducation musicale\Images\violoncell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58763">
            <a:off x="970207" y="4238242"/>
            <a:ext cx="3672141" cy="2485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E:\Ecole\1718 Lucette Salle\Elémentaire\Éducation musicale\Images\flute-traversiere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82804" y="5237691"/>
            <a:ext cx="2741319" cy="1855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DCBB3A2-6544-4B07-A6DB-DF96E021675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5172" y="6494649"/>
            <a:ext cx="1065885" cy="106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96189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83</Words>
  <Application>Microsoft Office PowerPoint</Application>
  <PresentationFormat>Personnalisé</PresentationFormat>
  <Paragraphs>16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Calibri</vt:lpstr>
      <vt:lpstr>Sassoon Infant Std</vt:lpstr>
      <vt:lpstr>Thème Office</vt:lpstr>
      <vt:lpstr>Une année au concert</vt:lpstr>
      <vt:lpstr>Présentation PowerPoint</vt:lpstr>
      <vt:lpstr>Quel pays ?</vt:lpstr>
      <vt:lpstr>Présentation PowerPoint</vt:lpstr>
      <vt:lpstr>Présentation PowerPoint</vt:lpstr>
      <vt:lpstr>Italie – La Follia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Musique du monde Australie – Winnawal burru</dc:title>
  <dc:creator>Enge</dc:creator>
  <cp:lastModifiedBy>Anyssa - La Classe des gnomes</cp:lastModifiedBy>
  <cp:revision>24</cp:revision>
  <cp:lastPrinted>2015-01-05T17:43:45Z</cp:lastPrinted>
  <dcterms:created xsi:type="dcterms:W3CDTF">2015-01-05T17:36:07Z</dcterms:created>
  <dcterms:modified xsi:type="dcterms:W3CDTF">2018-07-16T09:28:48Z</dcterms:modified>
</cp:coreProperties>
</file>