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3" r:id="rId2"/>
    <p:sldId id="264" r:id="rId3"/>
    <p:sldId id="261" r:id="rId4"/>
    <p:sldId id="257" r:id="rId5"/>
    <p:sldId id="262" r:id="rId6"/>
    <p:sldId id="256" r:id="rId7"/>
    <p:sldId id="266" r:id="rId8"/>
    <p:sldId id="267" r:id="rId9"/>
    <p:sldId id="265" r:id="rId10"/>
  </p:sldIdLst>
  <p:sldSz cx="10693400" cy="7561263"/>
  <p:notesSz cx="6881813" cy="10002838"/>
  <p:defaultTextStyle>
    <a:defPPr>
      <a:defRPr lang="fr-FR"/>
    </a:defPPr>
    <a:lvl1pPr marL="0" algn="l" defTabSz="1043056" rtl="0" eaLnBrk="1" latinLnBrk="0" hangingPunct="1">
      <a:defRPr sz="21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706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p:scale>
          <a:sx n="75" d="100"/>
          <a:sy n="75" d="100"/>
        </p:scale>
        <p:origin x="-678" y="-258"/>
      </p:cViewPr>
      <p:guideLst>
        <p:guide orient="horz" pos="2382"/>
        <p:guide pos="336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802005" y="2348893"/>
            <a:ext cx="9089390" cy="1620771"/>
          </a:xfrm>
        </p:spPr>
        <p:txBody>
          <a:bodyPr/>
          <a:lstStyle/>
          <a:p>
            <a:r>
              <a:rPr lang="fr-FR" smtClean="0"/>
              <a:t>Modifiez le style du titre</a:t>
            </a:r>
            <a:endParaRPr lang="fr-FR"/>
          </a:p>
        </p:txBody>
      </p:sp>
      <p:sp>
        <p:nvSpPr>
          <p:cNvPr id="3" name="Sous-titre 2"/>
          <p:cNvSpPr>
            <a:spLocks noGrp="1"/>
          </p:cNvSpPr>
          <p:nvPr>
            <p:ph type="subTitle" idx="1"/>
          </p:nvPr>
        </p:nvSpPr>
        <p:spPr>
          <a:xfrm>
            <a:off x="1604010" y="4284716"/>
            <a:ext cx="7485380" cy="1932323"/>
          </a:xfrm>
        </p:spPr>
        <p:txBody>
          <a:bodyPr/>
          <a:lstStyle>
            <a:lvl1pPr marL="0" indent="0" algn="ctr">
              <a:buNone/>
              <a:defRPr>
                <a:solidFill>
                  <a:schemeClr val="tx1">
                    <a:tint val="75000"/>
                  </a:schemeClr>
                </a:solidFill>
              </a:defRPr>
            </a:lvl1pPr>
            <a:lvl2pPr marL="521528" indent="0" algn="ctr">
              <a:buNone/>
              <a:defRPr>
                <a:solidFill>
                  <a:schemeClr val="tx1">
                    <a:tint val="75000"/>
                  </a:schemeClr>
                </a:solidFill>
              </a:defRPr>
            </a:lvl2pPr>
            <a:lvl3pPr marL="1043056" indent="0" algn="ctr">
              <a:buNone/>
              <a:defRPr>
                <a:solidFill>
                  <a:schemeClr val="tx1">
                    <a:tint val="75000"/>
                  </a:schemeClr>
                </a:solidFill>
              </a:defRPr>
            </a:lvl3pPr>
            <a:lvl4pPr marL="1564584" indent="0" algn="ctr">
              <a:buNone/>
              <a:defRPr>
                <a:solidFill>
                  <a:schemeClr val="tx1">
                    <a:tint val="75000"/>
                  </a:schemeClr>
                </a:solidFill>
              </a:defRPr>
            </a:lvl4pPr>
            <a:lvl5pPr marL="2086112" indent="0" algn="ctr">
              <a:buNone/>
              <a:defRPr>
                <a:solidFill>
                  <a:schemeClr val="tx1">
                    <a:tint val="75000"/>
                  </a:schemeClr>
                </a:solidFill>
              </a:defRPr>
            </a:lvl5pPr>
            <a:lvl6pPr marL="2607640" indent="0" algn="ctr">
              <a:buNone/>
              <a:defRPr>
                <a:solidFill>
                  <a:schemeClr val="tx1">
                    <a:tint val="75000"/>
                  </a:schemeClr>
                </a:solidFill>
              </a:defRPr>
            </a:lvl6pPr>
            <a:lvl7pPr marL="3129168" indent="0" algn="ctr">
              <a:buNone/>
              <a:defRPr>
                <a:solidFill>
                  <a:schemeClr val="tx1">
                    <a:tint val="75000"/>
                  </a:schemeClr>
                </a:solidFill>
              </a:defRPr>
            </a:lvl7pPr>
            <a:lvl8pPr marL="3650696" indent="0" algn="ctr">
              <a:buNone/>
              <a:defRPr>
                <a:solidFill>
                  <a:schemeClr val="tx1">
                    <a:tint val="75000"/>
                  </a:schemeClr>
                </a:solidFill>
              </a:defRPr>
            </a:lvl8pPr>
            <a:lvl9pPr marL="4172224"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50552B08-358A-44E1-8FB3-AAD4BF03D080}" type="datetimeFigureOut">
              <a:rPr lang="fr-FR" smtClean="0"/>
              <a:t>22/01/2018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F80DD9C-CD9D-4FAA-93B0-1967BE553D9A}" type="slidenum">
              <a:rPr lang="fr-FR" smtClean="0"/>
              <a:t>‹N°›</a:t>
            </a:fld>
            <a:endParaRPr lang="fr-FR"/>
          </a:p>
        </p:txBody>
      </p:sp>
    </p:spTree>
    <p:extLst>
      <p:ext uri="{BB962C8B-B14F-4D97-AF65-F5344CB8AC3E}">
        <p14:creationId xmlns:p14="http://schemas.microsoft.com/office/powerpoint/2010/main" val="28941669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50552B08-358A-44E1-8FB3-AAD4BF03D080}" type="datetimeFigureOut">
              <a:rPr lang="fr-FR" smtClean="0"/>
              <a:t>22/01/2018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F80DD9C-CD9D-4FAA-93B0-1967BE553D9A}" type="slidenum">
              <a:rPr lang="fr-FR" smtClean="0"/>
              <a:t>‹N°›</a:t>
            </a:fld>
            <a:endParaRPr lang="fr-FR"/>
          </a:p>
        </p:txBody>
      </p:sp>
    </p:spTree>
    <p:extLst>
      <p:ext uri="{BB962C8B-B14F-4D97-AF65-F5344CB8AC3E}">
        <p14:creationId xmlns:p14="http://schemas.microsoft.com/office/powerpoint/2010/main" val="1897528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44705" y="4858812"/>
            <a:ext cx="9089390" cy="1501751"/>
          </a:xfrm>
        </p:spPr>
        <p:txBody>
          <a:bodyPr anchor="t"/>
          <a:lstStyle>
            <a:lvl1pPr algn="l">
              <a:defRPr sz="4600" b="1" cap="all"/>
            </a:lvl1pPr>
          </a:lstStyle>
          <a:p>
            <a:r>
              <a:rPr lang="fr-FR" smtClean="0"/>
              <a:t>Modifiez le style du titre</a:t>
            </a:r>
            <a:endParaRPr lang="fr-FR"/>
          </a:p>
        </p:txBody>
      </p:sp>
      <p:sp>
        <p:nvSpPr>
          <p:cNvPr id="3" name="Espace réservé du texte 2"/>
          <p:cNvSpPr>
            <a:spLocks noGrp="1"/>
          </p:cNvSpPr>
          <p:nvPr>
            <p:ph type="body" idx="1"/>
          </p:nvPr>
        </p:nvSpPr>
        <p:spPr>
          <a:xfrm>
            <a:off x="844705" y="3204786"/>
            <a:ext cx="9089390" cy="1654026"/>
          </a:xfrm>
        </p:spPr>
        <p:txBody>
          <a:bodyPr anchor="b"/>
          <a:lstStyle>
            <a:lvl1pPr marL="0" indent="0">
              <a:buNone/>
              <a:defRPr sz="2300">
                <a:solidFill>
                  <a:schemeClr val="tx1">
                    <a:tint val="75000"/>
                  </a:schemeClr>
                </a:solidFill>
              </a:defRPr>
            </a:lvl1pPr>
            <a:lvl2pPr marL="521528" indent="0">
              <a:buNone/>
              <a:defRPr sz="2100">
                <a:solidFill>
                  <a:schemeClr val="tx1">
                    <a:tint val="75000"/>
                  </a:schemeClr>
                </a:solidFill>
              </a:defRPr>
            </a:lvl2pPr>
            <a:lvl3pPr marL="1043056" indent="0">
              <a:buNone/>
              <a:defRPr sz="1800">
                <a:solidFill>
                  <a:schemeClr val="tx1">
                    <a:tint val="75000"/>
                  </a:schemeClr>
                </a:solidFill>
              </a:defRPr>
            </a:lvl3pPr>
            <a:lvl4pPr marL="1564584" indent="0">
              <a:buNone/>
              <a:defRPr sz="1600">
                <a:solidFill>
                  <a:schemeClr val="tx1">
                    <a:tint val="75000"/>
                  </a:schemeClr>
                </a:solidFill>
              </a:defRPr>
            </a:lvl4pPr>
            <a:lvl5pPr marL="2086112" indent="0">
              <a:buNone/>
              <a:defRPr sz="1600">
                <a:solidFill>
                  <a:schemeClr val="tx1">
                    <a:tint val="75000"/>
                  </a:schemeClr>
                </a:solidFill>
              </a:defRPr>
            </a:lvl5pPr>
            <a:lvl6pPr marL="2607640" indent="0">
              <a:buNone/>
              <a:defRPr sz="1600">
                <a:solidFill>
                  <a:schemeClr val="tx1">
                    <a:tint val="75000"/>
                  </a:schemeClr>
                </a:solidFill>
              </a:defRPr>
            </a:lvl6pPr>
            <a:lvl7pPr marL="3129168" indent="0">
              <a:buNone/>
              <a:defRPr sz="1600">
                <a:solidFill>
                  <a:schemeClr val="tx1">
                    <a:tint val="75000"/>
                  </a:schemeClr>
                </a:solidFill>
              </a:defRPr>
            </a:lvl7pPr>
            <a:lvl8pPr marL="3650696" indent="0">
              <a:buNone/>
              <a:defRPr sz="1600">
                <a:solidFill>
                  <a:schemeClr val="tx1">
                    <a:tint val="75000"/>
                  </a:schemeClr>
                </a:solidFill>
              </a:defRPr>
            </a:lvl8pPr>
            <a:lvl9pPr marL="4172224" indent="0">
              <a:buNone/>
              <a:defRPr sz="16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50552B08-358A-44E1-8FB3-AAD4BF03D080}" type="datetimeFigureOut">
              <a:rPr lang="fr-FR" smtClean="0"/>
              <a:t>22/01/2018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F80DD9C-CD9D-4FAA-93B0-1967BE553D9A}" type="slidenum">
              <a:rPr lang="fr-FR" smtClean="0"/>
              <a:t>‹N°›</a:t>
            </a:fld>
            <a:endParaRPr lang="fr-FR"/>
          </a:p>
        </p:txBody>
      </p:sp>
    </p:spTree>
    <p:extLst>
      <p:ext uri="{BB962C8B-B14F-4D97-AF65-F5344CB8AC3E}">
        <p14:creationId xmlns:p14="http://schemas.microsoft.com/office/powerpoint/2010/main" val="31769728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534670" y="1764295"/>
            <a:ext cx="4722918" cy="4990084"/>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5435812" y="1764295"/>
            <a:ext cx="4722918" cy="4990084"/>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50552B08-358A-44E1-8FB3-AAD4BF03D080}" type="datetimeFigureOut">
              <a:rPr lang="fr-FR" smtClean="0"/>
              <a:t>22/01/2018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F80DD9C-CD9D-4FAA-93B0-1967BE553D9A}" type="slidenum">
              <a:rPr lang="fr-FR" smtClean="0"/>
              <a:t>‹N°›</a:t>
            </a:fld>
            <a:endParaRPr lang="fr-FR"/>
          </a:p>
        </p:txBody>
      </p:sp>
    </p:spTree>
    <p:extLst>
      <p:ext uri="{BB962C8B-B14F-4D97-AF65-F5344CB8AC3E}">
        <p14:creationId xmlns:p14="http://schemas.microsoft.com/office/powerpoint/2010/main" val="33656081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534670" y="1692533"/>
            <a:ext cx="4724775" cy="705367"/>
          </a:xfrm>
        </p:spPr>
        <p:txBody>
          <a:bodyPr anchor="b"/>
          <a:lstStyle>
            <a:lvl1pPr marL="0" indent="0">
              <a:buNone/>
              <a:defRPr sz="2700" b="1"/>
            </a:lvl1pPr>
            <a:lvl2pPr marL="521528" indent="0">
              <a:buNone/>
              <a:defRPr sz="2300" b="1"/>
            </a:lvl2pPr>
            <a:lvl3pPr marL="1043056" indent="0">
              <a:buNone/>
              <a:defRPr sz="2100" b="1"/>
            </a:lvl3pPr>
            <a:lvl4pPr marL="1564584" indent="0">
              <a:buNone/>
              <a:defRPr sz="1800" b="1"/>
            </a:lvl4pPr>
            <a:lvl5pPr marL="2086112" indent="0">
              <a:buNone/>
              <a:defRPr sz="1800" b="1"/>
            </a:lvl5pPr>
            <a:lvl6pPr marL="2607640" indent="0">
              <a:buNone/>
              <a:defRPr sz="1800" b="1"/>
            </a:lvl6pPr>
            <a:lvl7pPr marL="3129168" indent="0">
              <a:buNone/>
              <a:defRPr sz="1800" b="1"/>
            </a:lvl7pPr>
            <a:lvl8pPr marL="3650696" indent="0">
              <a:buNone/>
              <a:defRPr sz="1800" b="1"/>
            </a:lvl8pPr>
            <a:lvl9pPr marL="4172224" indent="0">
              <a:buNone/>
              <a:defRPr sz="1800" b="1"/>
            </a:lvl9pPr>
          </a:lstStyle>
          <a:p>
            <a:pPr lvl="0"/>
            <a:r>
              <a:rPr lang="fr-FR" smtClean="0"/>
              <a:t>Modifiez les styles du texte du masque</a:t>
            </a:r>
          </a:p>
        </p:txBody>
      </p:sp>
      <p:sp>
        <p:nvSpPr>
          <p:cNvPr id="4" name="Espace réservé du contenu 3"/>
          <p:cNvSpPr>
            <a:spLocks noGrp="1"/>
          </p:cNvSpPr>
          <p:nvPr>
            <p:ph sz="half" idx="2"/>
          </p:nvPr>
        </p:nvSpPr>
        <p:spPr>
          <a:xfrm>
            <a:off x="534670" y="2397901"/>
            <a:ext cx="4724775" cy="4356478"/>
          </a:xfrm>
        </p:spPr>
        <p:txBody>
          <a:bodyPr/>
          <a:lstStyle>
            <a:lvl1pPr>
              <a:defRPr sz="270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5432099" y="1692533"/>
            <a:ext cx="4726631" cy="705367"/>
          </a:xfrm>
        </p:spPr>
        <p:txBody>
          <a:bodyPr anchor="b"/>
          <a:lstStyle>
            <a:lvl1pPr marL="0" indent="0">
              <a:buNone/>
              <a:defRPr sz="2700" b="1"/>
            </a:lvl1pPr>
            <a:lvl2pPr marL="521528" indent="0">
              <a:buNone/>
              <a:defRPr sz="2300" b="1"/>
            </a:lvl2pPr>
            <a:lvl3pPr marL="1043056" indent="0">
              <a:buNone/>
              <a:defRPr sz="2100" b="1"/>
            </a:lvl3pPr>
            <a:lvl4pPr marL="1564584" indent="0">
              <a:buNone/>
              <a:defRPr sz="1800" b="1"/>
            </a:lvl4pPr>
            <a:lvl5pPr marL="2086112" indent="0">
              <a:buNone/>
              <a:defRPr sz="1800" b="1"/>
            </a:lvl5pPr>
            <a:lvl6pPr marL="2607640" indent="0">
              <a:buNone/>
              <a:defRPr sz="1800" b="1"/>
            </a:lvl6pPr>
            <a:lvl7pPr marL="3129168" indent="0">
              <a:buNone/>
              <a:defRPr sz="1800" b="1"/>
            </a:lvl7pPr>
            <a:lvl8pPr marL="3650696" indent="0">
              <a:buNone/>
              <a:defRPr sz="1800" b="1"/>
            </a:lvl8pPr>
            <a:lvl9pPr marL="4172224" indent="0">
              <a:buNone/>
              <a:defRPr sz="1800" b="1"/>
            </a:lvl9pPr>
          </a:lstStyle>
          <a:p>
            <a:pPr lvl="0"/>
            <a:r>
              <a:rPr lang="fr-FR" smtClean="0"/>
              <a:t>Modifiez les styles du texte du masque</a:t>
            </a:r>
          </a:p>
        </p:txBody>
      </p:sp>
      <p:sp>
        <p:nvSpPr>
          <p:cNvPr id="6" name="Espace réservé du contenu 5"/>
          <p:cNvSpPr>
            <a:spLocks noGrp="1"/>
          </p:cNvSpPr>
          <p:nvPr>
            <p:ph sz="quarter" idx="4"/>
          </p:nvPr>
        </p:nvSpPr>
        <p:spPr>
          <a:xfrm>
            <a:off x="5432099" y="2397901"/>
            <a:ext cx="4726631" cy="4356478"/>
          </a:xfrm>
        </p:spPr>
        <p:txBody>
          <a:bodyPr/>
          <a:lstStyle>
            <a:lvl1pPr>
              <a:defRPr sz="270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50552B08-358A-44E1-8FB3-AAD4BF03D080}" type="datetimeFigureOut">
              <a:rPr lang="fr-FR" smtClean="0"/>
              <a:t>22/01/2018</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7F80DD9C-CD9D-4FAA-93B0-1967BE553D9A}" type="slidenum">
              <a:rPr lang="fr-FR" smtClean="0"/>
              <a:t>‹N°›</a:t>
            </a:fld>
            <a:endParaRPr lang="fr-FR"/>
          </a:p>
        </p:txBody>
      </p:sp>
    </p:spTree>
    <p:extLst>
      <p:ext uri="{BB962C8B-B14F-4D97-AF65-F5344CB8AC3E}">
        <p14:creationId xmlns:p14="http://schemas.microsoft.com/office/powerpoint/2010/main" val="14474226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50552B08-358A-44E1-8FB3-AAD4BF03D080}" type="datetimeFigureOut">
              <a:rPr lang="fr-FR" smtClean="0"/>
              <a:t>22/01/2018</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7F80DD9C-CD9D-4FAA-93B0-1967BE553D9A}" type="slidenum">
              <a:rPr lang="fr-FR" smtClean="0"/>
              <a:t>‹N°›</a:t>
            </a:fld>
            <a:endParaRPr lang="fr-FR"/>
          </a:p>
        </p:txBody>
      </p:sp>
    </p:spTree>
    <p:extLst>
      <p:ext uri="{BB962C8B-B14F-4D97-AF65-F5344CB8AC3E}">
        <p14:creationId xmlns:p14="http://schemas.microsoft.com/office/powerpoint/2010/main" val="29704323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50552B08-358A-44E1-8FB3-AAD4BF03D080}" type="datetimeFigureOut">
              <a:rPr lang="fr-FR" smtClean="0"/>
              <a:t>22/01/2018</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7F80DD9C-CD9D-4FAA-93B0-1967BE553D9A}" type="slidenum">
              <a:rPr lang="fr-FR" smtClean="0"/>
              <a:t>‹N°›</a:t>
            </a:fld>
            <a:endParaRPr lang="fr-FR"/>
          </a:p>
        </p:txBody>
      </p:sp>
    </p:spTree>
    <p:extLst>
      <p:ext uri="{BB962C8B-B14F-4D97-AF65-F5344CB8AC3E}">
        <p14:creationId xmlns:p14="http://schemas.microsoft.com/office/powerpoint/2010/main" val="7683336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534671" y="301050"/>
            <a:ext cx="3518055" cy="1281214"/>
          </a:xfrm>
        </p:spPr>
        <p:txBody>
          <a:bodyPr anchor="b"/>
          <a:lstStyle>
            <a:lvl1pPr algn="l">
              <a:defRPr sz="2300" b="1"/>
            </a:lvl1pPr>
          </a:lstStyle>
          <a:p>
            <a:r>
              <a:rPr lang="fr-FR" smtClean="0"/>
              <a:t>Modifiez le style du titre</a:t>
            </a:r>
            <a:endParaRPr lang="fr-FR"/>
          </a:p>
        </p:txBody>
      </p:sp>
      <p:sp>
        <p:nvSpPr>
          <p:cNvPr id="3" name="Espace réservé du contenu 2"/>
          <p:cNvSpPr>
            <a:spLocks noGrp="1"/>
          </p:cNvSpPr>
          <p:nvPr>
            <p:ph idx="1"/>
          </p:nvPr>
        </p:nvSpPr>
        <p:spPr>
          <a:xfrm>
            <a:off x="4180822" y="301051"/>
            <a:ext cx="5977908" cy="6453328"/>
          </a:xfrm>
        </p:spPr>
        <p:txBody>
          <a:bodyPr/>
          <a:lstStyle>
            <a:lvl1pPr>
              <a:defRPr sz="3700"/>
            </a:lvl1pPr>
            <a:lvl2pPr>
              <a:defRPr sz="3200"/>
            </a:lvl2pPr>
            <a:lvl3pPr>
              <a:defRPr sz="2700"/>
            </a:lvl3pPr>
            <a:lvl4pPr>
              <a:defRPr sz="2300"/>
            </a:lvl4pPr>
            <a:lvl5pPr>
              <a:defRPr sz="2300"/>
            </a:lvl5pPr>
            <a:lvl6pPr>
              <a:defRPr sz="2300"/>
            </a:lvl6pPr>
            <a:lvl7pPr>
              <a:defRPr sz="2300"/>
            </a:lvl7pPr>
            <a:lvl8pPr>
              <a:defRPr sz="2300"/>
            </a:lvl8pPr>
            <a:lvl9pPr>
              <a:defRPr sz="23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534671" y="1582265"/>
            <a:ext cx="3518055" cy="5172114"/>
          </a:xfrm>
        </p:spPr>
        <p:txBody>
          <a:bodyPr/>
          <a:lstStyle>
            <a:lvl1pPr marL="0" indent="0">
              <a:buNone/>
              <a:defRPr sz="1600"/>
            </a:lvl1pPr>
            <a:lvl2pPr marL="521528" indent="0">
              <a:buNone/>
              <a:defRPr sz="1400"/>
            </a:lvl2pPr>
            <a:lvl3pPr marL="1043056" indent="0">
              <a:buNone/>
              <a:defRPr sz="1100"/>
            </a:lvl3pPr>
            <a:lvl4pPr marL="1564584" indent="0">
              <a:buNone/>
              <a:defRPr sz="1000"/>
            </a:lvl4pPr>
            <a:lvl5pPr marL="2086112" indent="0">
              <a:buNone/>
              <a:defRPr sz="1000"/>
            </a:lvl5pPr>
            <a:lvl6pPr marL="2607640" indent="0">
              <a:buNone/>
              <a:defRPr sz="1000"/>
            </a:lvl6pPr>
            <a:lvl7pPr marL="3129168" indent="0">
              <a:buNone/>
              <a:defRPr sz="1000"/>
            </a:lvl7pPr>
            <a:lvl8pPr marL="3650696" indent="0">
              <a:buNone/>
              <a:defRPr sz="1000"/>
            </a:lvl8pPr>
            <a:lvl9pPr marL="4172224"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50552B08-358A-44E1-8FB3-AAD4BF03D080}" type="datetimeFigureOut">
              <a:rPr lang="fr-FR" smtClean="0"/>
              <a:t>22/01/2018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F80DD9C-CD9D-4FAA-93B0-1967BE553D9A}" type="slidenum">
              <a:rPr lang="fr-FR" smtClean="0"/>
              <a:t>‹N°›</a:t>
            </a:fld>
            <a:endParaRPr lang="fr-FR"/>
          </a:p>
        </p:txBody>
      </p:sp>
    </p:spTree>
    <p:extLst>
      <p:ext uri="{BB962C8B-B14F-4D97-AF65-F5344CB8AC3E}">
        <p14:creationId xmlns:p14="http://schemas.microsoft.com/office/powerpoint/2010/main" val="16978826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095981" y="5292884"/>
            <a:ext cx="6416040" cy="624855"/>
          </a:xfrm>
        </p:spPr>
        <p:txBody>
          <a:bodyPr anchor="b"/>
          <a:lstStyle>
            <a:lvl1pPr algn="l">
              <a:defRPr sz="2300" b="1"/>
            </a:lvl1pPr>
          </a:lstStyle>
          <a:p>
            <a:r>
              <a:rPr lang="fr-FR" smtClean="0"/>
              <a:t>Modifiez le style du titre</a:t>
            </a:r>
            <a:endParaRPr lang="fr-FR"/>
          </a:p>
        </p:txBody>
      </p:sp>
      <p:sp>
        <p:nvSpPr>
          <p:cNvPr id="3" name="Espace réservé pour une image  2"/>
          <p:cNvSpPr>
            <a:spLocks noGrp="1"/>
          </p:cNvSpPr>
          <p:nvPr>
            <p:ph type="pic" idx="1"/>
          </p:nvPr>
        </p:nvSpPr>
        <p:spPr>
          <a:xfrm>
            <a:off x="2095981" y="675613"/>
            <a:ext cx="6416040" cy="4536758"/>
          </a:xfrm>
        </p:spPr>
        <p:txBody>
          <a:bodyPr/>
          <a:lstStyle>
            <a:lvl1pPr marL="0" indent="0">
              <a:buNone/>
              <a:defRPr sz="3700"/>
            </a:lvl1pPr>
            <a:lvl2pPr marL="521528" indent="0">
              <a:buNone/>
              <a:defRPr sz="3200"/>
            </a:lvl2pPr>
            <a:lvl3pPr marL="1043056" indent="0">
              <a:buNone/>
              <a:defRPr sz="2700"/>
            </a:lvl3pPr>
            <a:lvl4pPr marL="1564584" indent="0">
              <a:buNone/>
              <a:defRPr sz="2300"/>
            </a:lvl4pPr>
            <a:lvl5pPr marL="2086112" indent="0">
              <a:buNone/>
              <a:defRPr sz="2300"/>
            </a:lvl5pPr>
            <a:lvl6pPr marL="2607640" indent="0">
              <a:buNone/>
              <a:defRPr sz="2300"/>
            </a:lvl6pPr>
            <a:lvl7pPr marL="3129168" indent="0">
              <a:buNone/>
              <a:defRPr sz="2300"/>
            </a:lvl7pPr>
            <a:lvl8pPr marL="3650696" indent="0">
              <a:buNone/>
              <a:defRPr sz="2300"/>
            </a:lvl8pPr>
            <a:lvl9pPr marL="4172224" indent="0">
              <a:buNone/>
              <a:defRPr sz="2300"/>
            </a:lvl9pPr>
          </a:lstStyle>
          <a:p>
            <a:endParaRPr lang="fr-FR"/>
          </a:p>
        </p:txBody>
      </p:sp>
      <p:sp>
        <p:nvSpPr>
          <p:cNvPr id="4" name="Espace réservé du texte 3"/>
          <p:cNvSpPr>
            <a:spLocks noGrp="1"/>
          </p:cNvSpPr>
          <p:nvPr>
            <p:ph type="body" sz="half" idx="2"/>
          </p:nvPr>
        </p:nvSpPr>
        <p:spPr>
          <a:xfrm>
            <a:off x="2095981" y="5917739"/>
            <a:ext cx="6416040" cy="887398"/>
          </a:xfrm>
        </p:spPr>
        <p:txBody>
          <a:bodyPr/>
          <a:lstStyle>
            <a:lvl1pPr marL="0" indent="0">
              <a:buNone/>
              <a:defRPr sz="1600"/>
            </a:lvl1pPr>
            <a:lvl2pPr marL="521528" indent="0">
              <a:buNone/>
              <a:defRPr sz="1400"/>
            </a:lvl2pPr>
            <a:lvl3pPr marL="1043056" indent="0">
              <a:buNone/>
              <a:defRPr sz="1100"/>
            </a:lvl3pPr>
            <a:lvl4pPr marL="1564584" indent="0">
              <a:buNone/>
              <a:defRPr sz="1000"/>
            </a:lvl4pPr>
            <a:lvl5pPr marL="2086112" indent="0">
              <a:buNone/>
              <a:defRPr sz="1000"/>
            </a:lvl5pPr>
            <a:lvl6pPr marL="2607640" indent="0">
              <a:buNone/>
              <a:defRPr sz="1000"/>
            </a:lvl6pPr>
            <a:lvl7pPr marL="3129168" indent="0">
              <a:buNone/>
              <a:defRPr sz="1000"/>
            </a:lvl7pPr>
            <a:lvl8pPr marL="3650696" indent="0">
              <a:buNone/>
              <a:defRPr sz="1000"/>
            </a:lvl8pPr>
            <a:lvl9pPr marL="4172224"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50552B08-358A-44E1-8FB3-AAD4BF03D080}" type="datetimeFigureOut">
              <a:rPr lang="fr-FR" smtClean="0"/>
              <a:t>22/01/2018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F80DD9C-CD9D-4FAA-93B0-1967BE553D9A}" type="slidenum">
              <a:rPr lang="fr-FR" smtClean="0"/>
              <a:t>‹N°›</a:t>
            </a:fld>
            <a:endParaRPr lang="fr-FR"/>
          </a:p>
        </p:txBody>
      </p:sp>
    </p:spTree>
    <p:extLst>
      <p:ext uri="{BB962C8B-B14F-4D97-AF65-F5344CB8AC3E}">
        <p14:creationId xmlns:p14="http://schemas.microsoft.com/office/powerpoint/2010/main" val="10861035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50552B08-358A-44E1-8FB3-AAD4BF03D080}" type="datetimeFigureOut">
              <a:rPr lang="fr-FR" smtClean="0"/>
              <a:t>22/01/2018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F80DD9C-CD9D-4FAA-93B0-1967BE553D9A}" type="slidenum">
              <a:rPr lang="fr-FR" smtClean="0"/>
              <a:t>‹N°›</a:t>
            </a:fld>
            <a:endParaRPr lang="fr-FR"/>
          </a:p>
        </p:txBody>
      </p:sp>
    </p:spTree>
    <p:extLst>
      <p:ext uri="{BB962C8B-B14F-4D97-AF65-F5344CB8AC3E}">
        <p14:creationId xmlns:p14="http://schemas.microsoft.com/office/powerpoint/2010/main" val="39005344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7752715" y="302802"/>
            <a:ext cx="2406015" cy="645157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534670" y="302802"/>
            <a:ext cx="7039822" cy="6451578"/>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50552B08-358A-44E1-8FB3-AAD4BF03D080}" type="datetimeFigureOut">
              <a:rPr lang="fr-FR" smtClean="0"/>
              <a:t>22/01/2018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F80DD9C-CD9D-4FAA-93B0-1967BE553D9A}" type="slidenum">
              <a:rPr lang="fr-FR" smtClean="0"/>
              <a:t>‹N°›</a:t>
            </a:fld>
            <a:endParaRPr lang="fr-FR"/>
          </a:p>
        </p:txBody>
      </p:sp>
    </p:spTree>
    <p:extLst>
      <p:ext uri="{BB962C8B-B14F-4D97-AF65-F5344CB8AC3E}">
        <p14:creationId xmlns:p14="http://schemas.microsoft.com/office/powerpoint/2010/main" val="31314064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534670" y="302801"/>
            <a:ext cx="9624060" cy="1260211"/>
          </a:xfrm>
          <a:prstGeom prst="rect">
            <a:avLst/>
          </a:prstGeom>
        </p:spPr>
        <p:txBody>
          <a:bodyPr vert="horz" lIns="104306" tIns="52153" rIns="104306" bIns="52153"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534670" y="1764295"/>
            <a:ext cx="9624060" cy="4990084"/>
          </a:xfrm>
          <a:prstGeom prst="rect">
            <a:avLst/>
          </a:prstGeom>
        </p:spPr>
        <p:txBody>
          <a:bodyPr vert="horz" lIns="104306" tIns="52153" rIns="104306" bIns="52153"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534670" y="7008171"/>
            <a:ext cx="2495127" cy="402567"/>
          </a:xfrm>
          <a:prstGeom prst="rect">
            <a:avLst/>
          </a:prstGeom>
        </p:spPr>
        <p:txBody>
          <a:bodyPr vert="horz" lIns="104306" tIns="52153" rIns="104306" bIns="52153" rtlCol="0" anchor="ctr"/>
          <a:lstStyle>
            <a:lvl1pPr algn="l">
              <a:defRPr sz="1400">
                <a:solidFill>
                  <a:schemeClr val="tx1">
                    <a:tint val="75000"/>
                  </a:schemeClr>
                </a:solidFill>
              </a:defRPr>
            </a:lvl1pPr>
          </a:lstStyle>
          <a:p>
            <a:fld id="{50552B08-358A-44E1-8FB3-AAD4BF03D080}" type="datetimeFigureOut">
              <a:rPr lang="fr-FR" smtClean="0"/>
              <a:t>22/01/2018</a:t>
            </a:fld>
            <a:endParaRPr lang="fr-FR"/>
          </a:p>
        </p:txBody>
      </p:sp>
      <p:sp>
        <p:nvSpPr>
          <p:cNvPr id="5" name="Espace réservé du pied de page 4"/>
          <p:cNvSpPr>
            <a:spLocks noGrp="1"/>
          </p:cNvSpPr>
          <p:nvPr>
            <p:ph type="ftr" sz="quarter" idx="3"/>
          </p:nvPr>
        </p:nvSpPr>
        <p:spPr>
          <a:xfrm>
            <a:off x="3653579" y="7008171"/>
            <a:ext cx="3386243" cy="402567"/>
          </a:xfrm>
          <a:prstGeom prst="rect">
            <a:avLst/>
          </a:prstGeom>
        </p:spPr>
        <p:txBody>
          <a:bodyPr vert="horz" lIns="104306" tIns="52153" rIns="104306" bIns="52153" rtlCol="0" anchor="ctr"/>
          <a:lstStyle>
            <a:lvl1pPr algn="ctr">
              <a:defRPr sz="14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7663603" y="7008171"/>
            <a:ext cx="2495127" cy="402567"/>
          </a:xfrm>
          <a:prstGeom prst="rect">
            <a:avLst/>
          </a:prstGeom>
        </p:spPr>
        <p:txBody>
          <a:bodyPr vert="horz" lIns="104306" tIns="52153" rIns="104306" bIns="52153" rtlCol="0" anchor="ctr"/>
          <a:lstStyle>
            <a:lvl1pPr algn="r">
              <a:defRPr sz="1400">
                <a:solidFill>
                  <a:schemeClr val="tx1">
                    <a:tint val="75000"/>
                  </a:schemeClr>
                </a:solidFill>
              </a:defRPr>
            </a:lvl1pPr>
          </a:lstStyle>
          <a:p>
            <a:fld id="{7F80DD9C-CD9D-4FAA-93B0-1967BE553D9A}" type="slidenum">
              <a:rPr lang="fr-FR" smtClean="0"/>
              <a:t>‹N°›</a:t>
            </a:fld>
            <a:endParaRPr lang="fr-FR"/>
          </a:p>
        </p:txBody>
      </p:sp>
    </p:spTree>
    <p:extLst>
      <p:ext uri="{BB962C8B-B14F-4D97-AF65-F5344CB8AC3E}">
        <p14:creationId xmlns:p14="http://schemas.microsoft.com/office/powerpoint/2010/main" val="24768541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043056" rtl="0" eaLnBrk="1" latinLnBrk="0" hangingPunct="1">
        <a:spcBef>
          <a:spcPct val="0"/>
        </a:spcBef>
        <a:buNone/>
        <a:defRPr sz="5000" kern="1200">
          <a:solidFill>
            <a:schemeClr val="tx1"/>
          </a:solidFill>
          <a:latin typeface="+mj-lt"/>
          <a:ea typeface="+mj-ea"/>
          <a:cs typeface="+mj-cs"/>
        </a:defRPr>
      </a:lvl1pPr>
    </p:titleStyle>
    <p:bodyStyle>
      <a:lvl1pPr marL="391146" indent="-391146" algn="l" defTabSz="1043056" rtl="0" eaLnBrk="1" latinLnBrk="0" hangingPunct="1">
        <a:spcBef>
          <a:spcPct val="20000"/>
        </a:spcBef>
        <a:buFont typeface="Arial" panose="020B0604020202020204" pitchFamily="34" charset="0"/>
        <a:buChar char="•"/>
        <a:defRPr sz="3700" kern="1200">
          <a:solidFill>
            <a:schemeClr val="tx1"/>
          </a:solidFill>
          <a:latin typeface="+mn-lt"/>
          <a:ea typeface="+mn-ea"/>
          <a:cs typeface="+mn-cs"/>
        </a:defRPr>
      </a:lvl1pPr>
      <a:lvl2pPr marL="847483" indent="-325955" algn="l" defTabSz="1043056"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2pPr>
      <a:lvl3pPr marL="1303820" indent="-260764" algn="l" defTabSz="1043056"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3pPr>
      <a:lvl4pPr marL="1825348" indent="-260764" algn="l" defTabSz="1043056"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4pPr>
      <a:lvl5pPr marL="2346876" indent="-260764" algn="l" defTabSz="1043056"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5pPr>
      <a:lvl6pPr marL="2868404" indent="-260764" algn="l" defTabSz="1043056"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6pPr>
      <a:lvl7pPr marL="3389932" indent="-260764" algn="l" defTabSz="1043056"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7pPr>
      <a:lvl8pPr marL="3911460" indent="-260764" algn="l" defTabSz="1043056"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8pPr>
      <a:lvl9pPr marL="4432988" indent="-260764" algn="l" defTabSz="1043056"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9pPr>
    </p:bodyStyle>
    <p:otherStyle>
      <a:defPPr>
        <a:defRPr lang="fr-FR"/>
      </a:defPPr>
      <a:lvl1pPr marL="0" algn="l" defTabSz="1043056" rtl="0" eaLnBrk="1" latinLnBrk="0" hangingPunct="1">
        <a:defRPr sz="21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6.jpg"/></Relationships>
</file>

<file path=ppt/slides/_rels/slide9.xml.rels><?xml version="1.0" encoding="UTF-8" standalone="yes"?>
<Relationships xmlns="http://schemas.openxmlformats.org/package/2006/relationships"><Relationship Id="rId2" Type="http://schemas.openxmlformats.org/officeDocument/2006/relationships/hyperlink" Target="https://fr.wikipedia.org/wiki/Fa_majeur"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7200" b="1" u="sng" dirty="0" smtClean="0">
                <a:solidFill>
                  <a:srgbClr val="570621"/>
                </a:solidFill>
                <a:latin typeface="Sassoon Infant Std" pitchFamily="34" charset="0"/>
              </a:rPr>
              <a:t>Une année au concert</a:t>
            </a:r>
            <a:endParaRPr lang="fr-FR" sz="6600" dirty="0">
              <a:solidFill>
                <a:srgbClr val="570621"/>
              </a:solidFill>
            </a:endParaRPr>
          </a:p>
        </p:txBody>
      </p:sp>
      <p:pic>
        <p:nvPicPr>
          <p:cNvPr id="1026" name="Picture 2" descr="E:\Ecole\1718 Lucette Salle\Elémentaire\Éducation musicale\03 Les tableaux d'une exposition\Une-annee-au-concert_Piste03_Russie_Les-tableaux-dune-exposition_guide-peda-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29264" y="1980431"/>
            <a:ext cx="3402012" cy="2767013"/>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E:\Ecole\1718 Lucette Salle\Elémentaire\Éducation musicale\03 Les tableaux d'une exposition\Une-annee-au-concert_Piste03_Russie_Les-tableaux-dune-exposition_guide-peda-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8148" y="2340471"/>
            <a:ext cx="7927556" cy="4113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37499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1"/>
          <p:cNvSpPr txBox="1">
            <a:spLocks/>
          </p:cNvSpPr>
          <p:nvPr/>
        </p:nvSpPr>
        <p:spPr>
          <a:xfrm>
            <a:off x="534670" y="108223"/>
            <a:ext cx="6972270" cy="1605622"/>
          </a:xfrm>
          <a:prstGeom prst="rect">
            <a:avLst/>
          </a:prstGeom>
        </p:spPr>
        <p:txBody>
          <a:bodyPr vert="horz" lIns="104306" tIns="52153" rIns="104306" bIns="52153" rtlCol="0" anchor="ctr">
            <a:normAutofit lnSpcReduction="10000"/>
          </a:bodyPr>
          <a:lstStyle>
            <a:lvl1pPr algn="ctr" defTabSz="1043056" rtl="0" eaLnBrk="1" latinLnBrk="0" hangingPunct="1">
              <a:spcBef>
                <a:spcPct val="0"/>
              </a:spcBef>
              <a:buNone/>
              <a:defRPr sz="5000" kern="1200">
                <a:solidFill>
                  <a:schemeClr val="tx1"/>
                </a:solidFill>
                <a:latin typeface="+mj-lt"/>
                <a:ea typeface="+mj-ea"/>
                <a:cs typeface="+mj-cs"/>
              </a:defRPr>
            </a:lvl1pPr>
          </a:lstStyle>
          <a:p>
            <a:r>
              <a:rPr lang="fr-FR" sz="5400" b="1" u="sng" dirty="0" smtClean="0">
                <a:solidFill>
                  <a:srgbClr val="570621"/>
                </a:solidFill>
                <a:latin typeface="Sassoon Infant Std" pitchFamily="34" charset="0"/>
              </a:rPr>
              <a:t>D’où vient</a:t>
            </a:r>
            <a:br>
              <a:rPr lang="fr-FR" sz="5400" b="1" u="sng" dirty="0" smtClean="0">
                <a:solidFill>
                  <a:srgbClr val="570621"/>
                </a:solidFill>
                <a:latin typeface="Sassoon Infant Std" pitchFamily="34" charset="0"/>
              </a:rPr>
            </a:br>
            <a:r>
              <a:rPr lang="fr-FR" sz="5400" b="1" u="sng" dirty="0" smtClean="0">
                <a:solidFill>
                  <a:srgbClr val="570621"/>
                </a:solidFill>
                <a:latin typeface="Sassoon Infant Std" pitchFamily="34" charset="0"/>
              </a:rPr>
              <a:t>cette musique ?</a:t>
            </a:r>
            <a:endParaRPr lang="fr-FR" dirty="0">
              <a:solidFill>
                <a:srgbClr val="570621"/>
              </a:solidFill>
            </a:endParaRPr>
          </a:p>
        </p:txBody>
      </p:sp>
      <p:sp>
        <p:nvSpPr>
          <p:cNvPr id="10" name="Espace réservé du contenu 2"/>
          <p:cNvSpPr>
            <a:spLocks noGrp="1"/>
          </p:cNvSpPr>
          <p:nvPr>
            <p:ph idx="1"/>
          </p:nvPr>
        </p:nvSpPr>
        <p:spPr>
          <a:xfrm>
            <a:off x="534670" y="2124335"/>
            <a:ext cx="7356652" cy="4194495"/>
          </a:xfrm>
        </p:spPr>
        <p:txBody>
          <a:bodyPr>
            <a:normAutofit/>
          </a:bodyPr>
          <a:lstStyle/>
          <a:p>
            <a:r>
              <a:rPr lang="fr-FR" sz="4000" b="1" dirty="0" smtClean="0">
                <a:solidFill>
                  <a:srgbClr val="570621"/>
                </a:solidFill>
                <a:latin typeface="Sassoon Infant Std" pitchFamily="34" charset="0"/>
              </a:rPr>
              <a:t>Cette musique est un extrait d’une œuvre russe « Les Tableaux d’une exposition ».</a:t>
            </a:r>
          </a:p>
          <a:p>
            <a:r>
              <a:rPr lang="fr-FR" sz="4000" b="1" dirty="0" smtClean="0">
                <a:solidFill>
                  <a:srgbClr val="570621"/>
                </a:solidFill>
                <a:latin typeface="Sassoon Infant Std" pitchFamily="34" charset="0"/>
              </a:rPr>
              <a:t>Elle a été </a:t>
            </a:r>
            <a:r>
              <a:rPr lang="fr-FR" sz="4000" b="1" dirty="0">
                <a:solidFill>
                  <a:srgbClr val="570621"/>
                </a:solidFill>
                <a:latin typeface="Sassoon Infant Std" pitchFamily="34" charset="0"/>
              </a:rPr>
              <a:t>composée en 1874 par </a:t>
            </a:r>
            <a:r>
              <a:rPr lang="fr-FR" sz="4000" b="1" dirty="0" smtClean="0">
                <a:solidFill>
                  <a:srgbClr val="570621"/>
                </a:solidFill>
                <a:latin typeface="Sassoon Infant Std" pitchFamily="34" charset="0"/>
              </a:rPr>
              <a:t>Modeste Petrovitch </a:t>
            </a:r>
            <a:r>
              <a:rPr lang="fr-FR" sz="4000" b="1" cap="small" dirty="0" smtClean="0">
                <a:solidFill>
                  <a:srgbClr val="570621"/>
                </a:solidFill>
                <a:latin typeface="Sassoon Infant Std" pitchFamily="34" charset="0"/>
              </a:rPr>
              <a:t>Moussorgski</a:t>
            </a:r>
            <a:r>
              <a:rPr lang="fr-FR" sz="4000" b="1" dirty="0" smtClean="0">
                <a:solidFill>
                  <a:srgbClr val="570621"/>
                </a:solidFill>
                <a:latin typeface="Sassoon Infant Std" pitchFamily="34" charset="0"/>
              </a:rPr>
              <a:t>.</a:t>
            </a:r>
          </a:p>
        </p:txBody>
      </p:sp>
      <p:pic>
        <p:nvPicPr>
          <p:cNvPr id="11" name="Picture 2" descr="alt=Description de cette image, également commentée ci-aprè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22964" y="2628501"/>
            <a:ext cx="2753939" cy="3930622"/>
          </a:xfrm>
          <a:prstGeom prst="rect">
            <a:avLst/>
          </a:prstGeom>
          <a:noFill/>
          <a:ln>
            <a:solidFill>
              <a:srgbClr val="570621"/>
            </a:solidFill>
          </a:ln>
          <a:extLst>
            <a:ext uri="{909E8E84-426E-40DD-AFC4-6F175D3DCCD1}">
              <a14:hiddenFill xmlns:a14="http://schemas.microsoft.com/office/drawing/2010/main">
                <a:solidFill>
                  <a:srgbClr val="FFFFFF"/>
                </a:solidFill>
              </a14:hiddenFill>
            </a:ext>
          </a:extLst>
        </p:spPr>
      </p:pic>
      <p:pic>
        <p:nvPicPr>
          <p:cNvPr id="6" name="Picture 2" descr="E:\Ecole\1718 Lucette Salle\Elémentaire\Éducation musicale\03 Les tableaux d'une exposition\Une-annee-au-concert_Piste03_Russie_Les-tableaux-dune-exposition_guide-peda-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74548" y="19944"/>
            <a:ext cx="1800000" cy="14640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5358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4670" y="108223"/>
            <a:ext cx="9624060" cy="1260211"/>
          </a:xfrm>
        </p:spPr>
        <p:txBody>
          <a:bodyPr/>
          <a:lstStyle/>
          <a:p>
            <a:r>
              <a:rPr lang="fr-FR" sz="5400" b="1" u="sng" dirty="0" smtClean="0">
                <a:solidFill>
                  <a:srgbClr val="570621"/>
                </a:solidFill>
                <a:latin typeface="Sassoon Infant Std" pitchFamily="34" charset="0"/>
              </a:rPr>
              <a:t>Quel pays ?</a:t>
            </a:r>
            <a:endParaRPr lang="fr-FR" dirty="0">
              <a:solidFill>
                <a:srgbClr val="570621"/>
              </a:solidFill>
            </a:endParaRPr>
          </a:p>
        </p:txBody>
      </p:sp>
      <p:sp>
        <p:nvSpPr>
          <p:cNvPr id="3" name="Espace réservé du contenu 2"/>
          <p:cNvSpPr>
            <a:spLocks noGrp="1"/>
          </p:cNvSpPr>
          <p:nvPr>
            <p:ph idx="1"/>
          </p:nvPr>
        </p:nvSpPr>
        <p:spPr/>
        <p:txBody>
          <a:bodyPr/>
          <a:lstStyle/>
          <a:p>
            <a:endParaRPr lang="fr-FR"/>
          </a:p>
        </p:txBody>
      </p:sp>
      <p:pic>
        <p:nvPicPr>
          <p:cNvPr id="3074" name="Picture 2" descr="E:\Ecole\1718 Lucette Salle\Elémentaire\Éducation musicale\Cartes\monde-politique.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8147" y="1692399"/>
            <a:ext cx="9986525" cy="5040560"/>
          </a:xfrm>
          <a:prstGeom prst="rect">
            <a:avLst/>
          </a:prstGeom>
          <a:noFill/>
          <a:extLst>
            <a:ext uri="{909E8E84-426E-40DD-AFC4-6F175D3DCCD1}">
              <a14:hiddenFill xmlns:a14="http://schemas.microsoft.com/office/drawing/2010/main">
                <a:solidFill>
                  <a:srgbClr val="FFFFFF"/>
                </a:solidFill>
              </a14:hiddenFill>
            </a:ext>
          </a:extLst>
        </p:spPr>
      </p:pic>
      <p:cxnSp>
        <p:nvCxnSpPr>
          <p:cNvPr id="6" name="Connecteur droit avec flèche 5"/>
          <p:cNvCxnSpPr>
            <a:stCxn id="2" idx="2"/>
          </p:cNvCxnSpPr>
          <p:nvPr/>
        </p:nvCxnSpPr>
        <p:spPr>
          <a:xfrm>
            <a:off x="5346700" y="1368434"/>
            <a:ext cx="1728192" cy="973153"/>
          </a:xfrm>
          <a:prstGeom prst="straightConnector1">
            <a:avLst/>
          </a:prstGeom>
          <a:ln w="76200">
            <a:solidFill>
              <a:srgbClr val="570621"/>
            </a:solidFill>
            <a:tailEnd type="arrow"/>
          </a:ln>
        </p:spPr>
        <p:style>
          <a:lnRef idx="3">
            <a:schemeClr val="accent2"/>
          </a:lnRef>
          <a:fillRef idx="0">
            <a:schemeClr val="accent2"/>
          </a:fillRef>
          <a:effectRef idx="2">
            <a:schemeClr val="accent2"/>
          </a:effectRef>
          <a:fontRef idx="minor">
            <a:schemeClr val="tx1"/>
          </a:fontRef>
        </p:style>
      </p:cxnSp>
      <p:sp>
        <p:nvSpPr>
          <p:cNvPr id="9" name="ZoneTexte 8"/>
          <p:cNvSpPr txBox="1"/>
          <p:nvPr/>
        </p:nvSpPr>
        <p:spPr>
          <a:xfrm>
            <a:off x="6253804" y="2382596"/>
            <a:ext cx="2964273" cy="923330"/>
          </a:xfrm>
          <a:prstGeom prst="rect">
            <a:avLst/>
          </a:prstGeom>
          <a:noFill/>
        </p:spPr>
        <p:txBody>
          <a:bodyPr wrap="none" rtlCol="0">
            <a:spAutoFit/>
          </a:bodyPr>
          <a:lstStyle/>
          <a:p>
            <a:r>
              <a:rPr lang="fr-FR" sz="5400" b="1" dirty="0" smtClean="0">
                <a:solidFill>
                  <a:srgbClr val="570621"/>
                </a:solidFill>
                <a:latin typeface="Sassoon Infant Std" pitchFamily="34" charset="0"/>
                <a:ea typeface="+mj-ea"/>
                <a:cs typeface="+mj-cs"/>
              </a:rPr>
              <a:t>La Russie</a:t>
            </a:r>
            <a:endParaRPr lang="fr-FR" sz="5400" b="1" dirty="0">
              <a:solidFill>
                <a:srgbClr val="570621"/>
              </a:solidFill>
              <a:latin typeface="Sassoon Infant Std" pitchFamily="34" charset="0"/>
              <a:ea typeface="+mj-ea"/>
              <a:cs typeface="+mj-cs"/>
            </a:endParaRPr>
          </a:p>
        </p:txBody>
      </p:sp>
      <p:pic>
        <p:nvPicPr>
          <p:cNvPr id="12" name="Picture 2" descr="E:\Ecole\1718 Lucette Salle\Elémentaire\Éducation musicale\03 Les tableaux d'une exposition\Une-annee-au-concert_Piste03_Russie_Les-tableaux-dune-exposition_guide-peda-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74548" y="19944"/>
            <a:ext cx="1800000" cy="14640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8620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1"/>
          <p:cNvSpPr txBox="1">
            <a:spLocks/>
          </p:cNvSpPr>
          <p:nvPr/>
        </p:nvSpPr>
        <p:spPr>
          <a:xfrm>
            <a:off x="534670" y="108223"/>
            <a:ext cx="6972270" cy="1605622"/>
          </a:xfrm>
          <a:prstGeom prst="rect">
            <a:avLst/>
          </a:prstGeom>
        </p:spPr>
        <p:txBody>
          <a:bodyPr vert="horz" lIns="104306" tIns="52153" rIns="104306" bIns="52153" rtlCol="0" anchor="ctr">
            <a:normAutofit lnSpcReduction="10000"/>
          </a:bodyPr>
          <a:lstStyle>
            <a:lvl1pPr algn="ctr" defTabSz="1043056" rtl="0" eaLnBrk="1" latinLnBrk="0" hangingPunct="1">
              <a:spcBef>
                <a:spcPct val="0"/>
              </a:spcBef>
              <a:buNone/>
              <a:defRPr sz="5000" kern="1200">
                <a:solidFill>
                  <a:schemeClr val="tx1"/>
                </a:solidFill>
                <a:latin typeface="+mj-lt"/>
                <a:ea typeface="+mj-ea"/>
                <a:cs typeface="+mj-cs"/>
              </a:defRPr>
            </a:lvl1pPr>
          </a:lstStyle>
          <a:p>
            <a:r>
              <a:rPr lang="fr-FR" sz="5400" b="1" u="sng" dirty="0" smtClean="0">
                <a:solidFill>
                  <a:srgbClr val="570621"/>
                </a:solidFill>
                <a:latin typeface="Sassoon Infant Std" pitchFamily="34" charset="0"/>
              </a:rPr>
              <a:t>Que raconte</a:t>
            </a:r>
            <a:br>
              <a:rPr lang="fr-FR" sz="5400" b="1" u="sng" dirty="0" smtClean="0">
                <a:solidFill>
                  <a:srgbClr val="570621"/>
                </a:solidFill>
                <a:latin typeface="Sassoon Infant Std" pitchFamily="34" charset="0"/>
              </a:rPr>
            </a:br>
            <a:r>
              <a:rPr lang="fr-FR" sz="5400" b="1" u="sng" dirty="0" smtClean="0">
                <a:solidFill>
                  <a:srgbClr val="570621"/>
                </a:solidFill>
                <a:latin typeface="Sassoon Infant Std" pitchFamily="34" charset="0"/>
              </a:rPr>
              <a:t>cette musique ?</a:t>
            </a:r>
            <a:endParaRPr lang="fr-FR" dirty="0">
              <a:solidFill>
                <a:srgbClr val="570621"/>
              </a:solidFill>
            </a:endParaRPr>
          </a:p>
        </p:txBody>
      </p:sp>
      <p:sp>
        <p:nvSpPr>
          <p:cNvPr id="10" name="Espace réservé du contenu 2"/>
          <p:cNvSpPr>
            <a:spLocks noGrp="1"/>
          </p:cNvSpPr>
          <p:nvPr>
            <p:ph idx="1"/>
          </p:nvPr>
        </p:nvSpPr>
        <p:spPr>
          <a:xfrm>
            <a:off x="378148" y="3276575"/>
            <a:ext cx="6903525" cy="4104456"/>
          </a:xfrm>
        </p:spPr>
        <p:txBody>
          <a:bodyPr>
            <a:normAutofit fontScale="92500"/>
          </a:bodyPr>
          <a:lstStyle/>
          <a:p>
            <a:r>
              <a:rPr lang="fr-FR" sz="4000" b="1" dirty="0" smtClean="0">
                <a:solidFill>
                  <a:srgbClr val="570621"/>
                </a:solidFill>
                <a:latin typeface="Sassoon Infant Std" pitchFamily="34" charset="0"/>
              </a:rPr>
              <a:t>Moussorgski s’est inspiré d’une scène dans un ballet : des petits danseurs, déguisés en canaris à l’intérieur de leur coquille, couraient dans tous les sens sur la scène, juste après l’éclosion des œufs.</a:t>
            </a:r>
          </a:p>
          <a:p>
            <a:pPr marL="0" indent="0">
              <a:buNone/>
            </a:pPr>
            <a:endParaRPr lang="fr-FR" sz="4000" b="1" dirty="0" smtClean="0">
              <a:solidFill>
                <a:srgbClr val="570621"/>
              </a:solidFill>
              <a:latin typeface="Sassoon Infant Std" pitchFamily="34" charset="0"/>
            </a:endParaRPr>
          </a:p>
        </p:txBody>
      </p:sp>
      <p:pic>
        <p:nvPicPr>
          <p:cNvPr id="12" name="Imag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81673" y="3420591"/>
            <a:ext cx="3228102" cy="3882797"/>
          </a:xfrm>
          <a:prstGeom prst="rect">
            <a:avLst/>
          </a:prstGeom>
          <a:ln>
            <a:solidFill>
              <a:srgbClr val="570621"/>
            </a:solidFill>
          </a:ln>
        </p:spPr>
      </p:pic>
      <p:sp>
        <p:nvSpPr>
          <p:cNvPr id="4" name="Rectangle 3"/>
          <p:cNvSpPr/>
          <p:nvPr/>
        </p:nvSpPr>
        <p:spPr>
          <a:xfrm>
            <a:off x="378148" y="1953136"/>
            <a:ext cx="9361040" cy="1323439"/>
          </a:xfrm>
          <a:prstGeom prst="rect">
            <a:avLst/>
          </a:prstGeom>
        </p:spPr>
        <p:txBody>
          <a:bodyPr wrap="square">
            <a:spAutoFit/>
          </a:bodyPr>
          <a:lstStyle/>
          <a:p>
            <a:r>
              <a:rPr lang="fr-FR" sz="4000" b="1" dirty="0">
                <a:solidFill>
                  <a:srgbClr val="570621"/>
                </a:solidFill>
                <a:latin typeface="Sassoon Infant Std" pitchFamily="34" charset="0"/>
              </a:rPr>
              <a:t>Cet extrait s’intitule : </a:t>
            </a:r>
            <a:br>
              <a:rPr lang="fr-FR" sz="4000" b="1" dirty="0">
                <a:solidFill>
                  <a:srgbClr val="570621"/>
                </a:solidFill>
                <a:latin typeface="Sassoon Infant Std" pitchFamily="34" charset="0"/>
              </a:rPr>
            </a:br>
            <a:r>
              <a:rPr lang="fr-FR" sz="4000" b="1" cap="small" dirty="0">
                <a:solidFill>
                  <a:srgbClr val="570621"/>
                </a:solidFill>
                <a:latin typeface="Sassoon Infant Std" pitchFamily="34" charset="0"/>
              </a:rPr>
              <a:t>Le Ballet des poussins dans leur coque</a:t>
            </a:r>
            <a:r>
              <a:rPr lang="fr-FR" sz="4000" b="1" dirty="0">
                <a:solidFill>
                  <a:srgbClr val="570621"/>
                </a:solidFill>
                <a:latin typeface="Sassoon Infant Std" pitchFamily="34" charset="0"/>
              </a:rPr>
              <a:t>.</a:t>
            </a:r>
          </a:p>
        </p:txBody>
      </p:sp>
      <p:pic>
        <p:nvPicPr>
          <p:cNvPr id="16" name="Picture 2" descr="E:\Ecole\1718 Lucette Salle\Elémentaire\Éducation musicale\03 Les tableaux d'une exposition\Une-annee-au-concert_Piste03_Russie_Les-tableaux-dune-exposition_guide-peda-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74548" y="19944"/>
            <a:ext cx="1800000" cy="14640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77513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62124" y="1908423"/>
            <a:ext cx="10512424" cy="2088231"/>
          </a:xfrm>
        </p:spPr>
        <p:txBody>
          <a:bodyPr>
            <a:normAutofit/>
          </a:bodyPr>
          <a:lstStyle/>
          <a:p>
            <a:r>
              <a:rPr lang="fr-FR" sz="4000" b="1" dirty="0" smtClean="0">
                <a:solidFill>
                  <a:srgbClr val="570621"/>
                </a:solidFill>
                <a:latin typeface="Sassoon Infant Std" pitchFamily="34" charset="0"/>
              </a:rPr>
              <a:t>L’agitation et les piaillements des poussins, leurs sauts légers et désordonnés à la sortie de l’œuf, </a:t>
            </a:r>
            <a:r>
              <a:rPr lang="fr-FR" sz="4000" b="1" dirty="0">
                <a:solidFill>
                  <a:srgbClr val="570621"/>
                </a:solidFill>
                <a:latin typeface="Sassoon Infant Std" pitchFamily="34" charset="0"/>
              </a:rPr>
              <a:t>sont évoqués par une </a:t>
            </a:r>
            <a:r>
              <a:rPr lang="fr-FR" sz="4000" b="1" dirty="0" smtClean="0">
                <a:solidFill>
                  <a:srgbClr val="570621"/>
                </a:solidFill>
                <a:latin typeface="Sassoon Infant Std" pitchFamily="34" charset="0"/>
              </a:rPr>
              <a:t>musique</a:t>
            </a:r>
          </a:p>
        </p:txBody>
      </p:sp>
      <p:sp>
        <p:nvSpPr>
          <p:cNvPr id="9" name="Titre 1"/>
          <p:cNvSpPr txBox="1">
            <a:spLocks/>
          </p:cNvSpPr>
          <p:nvPr/>
        </p:nvSpPr>
        <p:spPr>
          <a:xfrm>
            <a:off x="534670" y="108223"/>
            <a:ext cx="6972270" cy="1605622"/>
          </a:xfrm>
          <a:prstGeom prst="rect">
            <a:avLst/>
          </a:prstGeom>
        </p:spPr>
        <p:txBody>
          <a:bodyPr vert="horz" lIns="104306" tIns="52153" rIns="104306" bIns="52153" rtlCol="0" anchor="ctr">
            <a:normAutofit lnSpcReduction="10000"/>
          </a:bodyPr>
          <a:lstStyle>
            <a:lvl1pPr algn="ctr" defTabSz="1043056" rtl="0" eaLnBrk="1" latinLnBrk="0" hangingPunct="1">
              <a:spcBef>
                <a:spcPct val="0"/>
              </a:spcBef>
              <a:buNone/>
              <a:defRPr sz="5000" kern="1200">
                <a:solidFill>
                  <a:schemeClr val="tx1"/>
                </a:solidFill>
                <a:latin typeface="+mj-lt"/>
                <a:ea typeface="+mj-ea"/>
                <a:cs typeface="+mj-cs"/>
              </a:defRPr>
            </a:lvl1pPr>
          </a:lstStyle>
          <a:p>
            <a:r>
              <a:rPr lang="fr-FR" sz="5400" b="1" u="sng" dirty="0" smtClean="0">
                <a:solidFill>
                  <a:srgbClr val="570621"/>
                </a:solidFill>
                <a:latin typeface="Sassoon Infant Std" pitchFamily="34" charset="0"/>
              </a:rPr>
              <a:t>Quel instrument</a:t>
            </a:r>
            <a:br>
              <a:rPr lang="fr-FR" sz="5400" b="1" u="sng" dirty="0" smtClean="0">
                <a:solidFill>
                  <a:srgbClr val="570621"/>
                </a:solidFill>
                <a:latin typeface="Sassoon Infant Std" pitchFamily="34" charset="0"/>
              </a:rPr>
            </a:br>
            <a:r>
              <a:rPr lang="fr-FR" sz="5400" b="1" u="sng" dirty="0" smtClean="0">
                <a:solidFill>
                  <a:srgbClr val="570621"/>
                </a:solidFill>
                <a:latin typeface="Sassoon Infant Std" pitchFamily="34" charset="0"/>
              </a:rPr>
              <a:t>joue cette musique ?</a:t>
            </a:r>
            <a:endParaRPr lang="fr-FR" dirty="0">
              <a:solidFill>
                <a:srgbClr val="570621"/>
              </a:solidFill>
            </a:endParaRPr>
          </a:p>
        </p:txBody>
      </p:sp>
      <p:pic>
        <p:nvPicPr>
          <p:cNvPr id="10" name="Imag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86660" y="4730712"/>
            <a:ext cx="5576543" cy="2866343"/>
          </a:xfrm>
          <a:prstGeom prst="rect">
            <a:avLst/>
          </a:prstGeom>
        </p:spPr>
      </p:pic>
      <p:sp>
        <p:nvSpPr>
          <p:cNvPr id="11" name="Rectangle 10"/>
          <p:cNvSpPr/>
          <p:nvPr/>
        </p:nvSpPr>
        <p:spPr>
          <a:xfrm>
            <a:off x="581666" y="3708623"/>
            <a:ext cx="9661578" cy="1323439"/>
          </a:xfrm>
          <a:prstGeom prst="rect">
            <a:avLst/>
          </a:prstGeom>
        </p:spPr>
        <p:txBody>
          <a:bodyPr wrap="square">
            <a:spAutoFit/>
          </a:bodyPr>
          <a:lstStyle/>
          <a:p>
            <a:r>
              <a:rPr lang="fr-FR" sz="4000" b="1" dirty="0">
                <a:solidFill>
                  <a:srgbClr val="570621"/>
                </a:solidFill>
                <a:latin typeface="Sassoon Infant Std" pitchFamily="34" charset="0"/>
              </a:rPr>
              <a:t>légère et nerveuse, </a:t>
            </a:r>
            <a:r>
              <a:rPr lang="fr-FR" sz="4000" b="1" dirty="0" smtClean="0">
                <a:solidFill>
                  <a:srgbClr val="570621"/>
                </a:solidFill>
                <a:latin typeface="Sassoon Infant Std" pitchFamily="34" charset="0"/>
              </a:rPr>
              <a:t>avec l’utilisation des</a:t>
            </a:r>
            <a:br>
              <a:rPr lang="fr-FR" sz="4000" b="1" dirty="0" smtClean="0">
                <a:solidFill>
                  <a:srgbClr val="570621"/>
                </a:solidFill>
                <a:latin typeface="Sassoon Infant Std" pitchFamily="34" charset="0"/>
              </a:rPr>
            </a:br>
            <a:r>
              <a:rPr lang="fr-FR" sz="4000" b="1" dirty="0" smtClean="0">
                <a:solidFill>
                  <a:srgbClr val="570621"/>
                </a:solidFill>
                <a:latin typeface="Sassoon Infant Std" pitchFamily="34" charset="0"/>
              </a:rPr>
              <a:t>notes </a:t>
            </a:r>
            <a:r>
              <a:rPr lang="fr-FR" sz="4000" b="1" dirty="0">
                <a:solidFill>
                  <a:srgbClr val="570621"/>
                </a:solidFill>
                <a:latin typeface="Sassoon Infant Std" pitchFamily="34" charset="0"/>
              </a:rPr>
              <a:t>aiguës du clavier.</a:t>
            </a:r>
          </a:p>
        </p:txBody>
      </p:sp>
      <p:pic>
        <p:nvPicPr>
          <p:cNvPr id="13" name="Picture 2" descr="E:\Ecole\1718 Lucette Salle\Elémentaire\Éducation musicale\03 Les tableaux d'une exposition\Une-annee-au-concert_Piste03_Russie_Les-tableaux-dune-exposition_guide-peda-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74548" y="19944"/>
            <a:ext cx="1800000" cy="14640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69694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63880" y="-395833"/>
            <a:ext cx="9288488" cy="1620771"/>
          </a:xfrm>
        </p:spPr>
        <p:txBody>
          <a:bodyPr>
            <a:normAutofit/>
          </a:bodyPr>
          <a:lstStyle/>
          <a:p>
            <a:r>
              <a:rPr lang="fr-FR" sz="3500" b="1" i="1" dirty="0" smtClean="0">
                <a:solidFill>
                  <a:srgbClr val="570621"/>
                </a:solidFill>
                <a:latin typeface="Sassoon Infant Std" pitchFamily="34" charset="0"/>
              </a:rPr>
              <a:t>Russie – </a:t>
            </a:r>
            <a:r>
              <a:rPr lang="fr-FR" sz="3500" b="1" dirty="0" smtClean="0">
                <a:solidFill>
                  <a:srgbClr val="570621"/>
                </a:solidFill>
                <a:latin typeface="Sassoon Infant Std" pitchFamily="34" charset="0"/>
              </a:rPr>
              <a:t>Ballet des poussins dans leur coque</a:t>
            </a:r>
            <a:endParaRPr lang="fr-FR" sz="3500" b="1" dirty="0">
              <a:solidFill>
                <a:srgbClr val="570621"/>
              </a:solidFill>
              <a:latin typeface="Sassoon Infant Std" pitchFamily="34" charset="0"/>
            </a:endParaRPr>
          </a:p>
        </p:txBody>
      </p:sp>
      <p:pic>
        <p:nvPicPr>
          <p:cNvPr id="11" name="Picture 2" descr="alt=Description de cette image, également commentée ci-aprè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3938" y="4434714"/>
            <a:ext cx="2017834" cy="2880000"/>
          </a:xfrm>
          <a:prstGeom prst="rect">
            <a:avLst/>
          </a:prstGeom>
          <a:noFill/>
          <a:ln>
            <a:solidFill>
              <a:srgbClr val="570621"/>
            </a:solidFill>
          </a:ln>
          <a:extLst>
            <a:ext uri="{909E8E84-426E-40DD-AFC4-6F175D3DCCD1}">
              <a14:hiddenFill xmlns:a14="http://schemas.microsoft.com/office/drawing/2010/main">
                <a:solidFill>
                  <a:srgbClr val="FFFFFF"/>
                </a:solidFill>
              </a14:hiddenFill>
            </a:ext>
          </a:extLst>
        </p:spPr>
      </p:pic>
      <p:grpSp>
        <p:nvGrpSpPr>
          <p:cNvPr id="6" name="Groupe 5"/>
          <p:cNvGrpSpPr/>
          <p:nvPr/>
        </p:nvGrpSpPr>
        <p:grpSpPr>
          <a:xfrm>
            <a:off x="4909182" y="3996655"/>
            <a:ext cx="5622094" cy="3258022"/>
            <a:chOff x="5556967" y="4291837"/>
            <a:chExt cx="4556723" cy="2640636"/>
          </a:xfrm>
        </p:grpSpPr>
        <p:pic>
          <p:nvPicPr>
            <p:cNvPr id="10" name="Imag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56967" y="4291837"/>
              <a:ext cx="4556723" cy="2342156"/>
            </a:xfrm>
            <a:prstGeom prst="rect">
              <a:avLst/>
            </a:prstGeom>
          </p:spPr>
        </p:pic>
        <p:sp>
          <p:nvSpPr>
            <p:cNvPr id="5" name="ZoneTexte 4"/>
            <p:cNvSpPr txBox="1"/>
            <p:nvPr/>
          </p:nvSpPr>
          <p:spPr>
            <a:xfrm>
              <a:off x="6076774" y="6516935"/>
              <a:ext cx="3878438" cy="415538"/>
            </a:xfrm>
            <a:prstGeom prst="rect">
              <a:avLst/>
            </a:prstGeom>
            <a:noFill/>
          </p:spPr>
          <p:txBody>
            <a:bodyPr wrap="square" lIns="104306" tIns="52153" rIns="104306" bIns="52153" rtlCol="0">
              <a:spAutoFit/>
            </a:bodyPr>
            <a:lstStyle/>
            <a:p>
              <a:pPr>
                <a:lnSpc>
                  <a:spcPct val="80000"/>
                </a:lnSpc>
              </a:pPr>
              <a:r>
                <a:rPr lang="fr-FR" sz="2400" dirty="0" smtClean="0">
                  <a:solidFill>
                    <a:srgbClr val="570621"/>
                  </a:solidFill>
                  <a:latin typeface="Sassoon Infant Std" pitchFamily="34" charset="0"/>
                </a:rPr>
                <a:t>Piano à queue et piano droit</a:t>
              </a:r>
              <a:endParaRPr lang="fr-FR" sz="2400" dirty="0">
                <a:solidFill>
                  <a:srgbClr val="570621"/>
                </a:solidFill>
                <a:latin typeface="Sassoon Infant Std" pitchFamily="34" charset="0"/>
              </a:endParaRPr>
            </a:p>
          </p:txBody>
        </p:sp>
      </p:grpSp>
      <p:sp>
        <p:nvSpPr>
          <p:cNvPr id="12" name="ZoneTexte 11"/>
          <p:cNvSpPr txBox="1"/>
          <p:nvPr/>
        </p:nvSpPr>
        <p:spPr>
          <a:xfrm>
            <a:off x="2297832" y="6670188"/>
            <a:ext cx="2616820" cy="711003"/>
          </a:xfrm>
          <a:prstGeom prst="rect">
            <a:avLst/>
          </a:prstGeom>
          <a:noFill/>
        </p:spPr>
        <p:txBody>
          <a:bodyPr wrap="square" lIns="104306" tIns="52153" rIns="104306" bIns="52153" rtlCol="0">
            <a:spAutoFit/>
          </a:bodyPr>
          <a:lstStyle/>
          <a:p>
            <a:pPr>
              <a:lnSpc>
                <a:spcPct val="80000"/>
              </a:lnSpc>
            </a:pPr>
            <a:r>
              <a:rPr lang="fr-FR" sz="2400" dirty="0" smtClean="0">
                <a:solidFill>
                  <a:srgbClr val="570621"/>
                </a:solidFill>
                <a:latin typeface="Sassoon Infant Std" pitchFamily="34" charset="0"/>
              </a:rPr>
              <a:t>Modeste Petrovitch </a:t>
            </a:r>
            <a:r>
              <a:rPr lang="fr-FR" sz="2400" cap="small" dirty="0" smtClean="0">
                <a:solidFill>
                  <a:srgbClr val="570621"/>
                </a:solidFill>
                <a:latin typeface="Sassoon Infant Std" pitchFamily="34" charset="0"/>
              </a:rPr>
              <a:t>Moussorgski</a:t>
            </a:r>
            <a:endParaRPr lang="fr-FR" sz="2400" cap="small" dirty="0">
              <a:solidFill>
                <a:srgbClr val="570621"/>
              </a:solidFill>
              <a:latin typeface="Sassoon Infant Std" pitchFamily="34" charset="0"/>
            </a:endParaRPr>
          </a:p>
        </p:txBody>
      </p:sp>
      <p:pic>
        <p:nvPicPr>
          <p:cNvPr id="13" name="Imag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7911" y="972319"/>
            <a:ext cx="2634123" cy="3168352"/>
          </a:xfrm>
          <a:prstGeom prst="rect">
            <a:avLst/>
          </a:prstGeom>
          <a:ln>
            <a:solidFill>
              <a:srgbClr val="570621"/>
            </a:solidFill>
          </a:ln>
        </p:spPr>
      </p:pic>
      <p:sp>
        <p:nvSpPr>
          <p:cNvPr id="14" name="ZoneTexte 13"/>
          <p:cNvSpPr txBox="1"/>
          <p:nvPr/>
        </p:nvSpPr>
        <p:spPr>
          <a:xfrm>
            <a:off x="3054196" y="972319"/>
            <a:ext cx="5616624" cy="711003"/>
          </a:xfrm>
          <a:prstGeom prst="rect">
            <a:avLst/>
          </a:prstGeom>
          <a:noFill/>
        </p:spPr>
        <p:txBody>
          <a:bodyPr wrap="square" lIns="104306" tIns="52153" rIns="104306" bIns="52153" rtlCol="0">
            <a:spAutoFit/>
          </a:bodyPr>
          <a:lstStyle/>
          <a:p>
            <a:pPr>
              <a:lnSpc>
                <a:spcPct val="80000"/>
              </a:lnSpc>
            </a:pPr>
            <a:r>
              <a:rPr lang="fr-FR" sz="2400" dirty="0" smtClean="0">
                <a:solidFill>
                  <a:srgbClr val="570621"/>
                </a:solidFill>
                <a:latin typeface="Sassoon Infant Std" pitchFamily="34" charset="0"/>
              </a:rPr>
              <a:t>Pour composer sa musique, Moussorgski </a:t>
            </a:r>
            <a:r>
              <a:rPr lang="fr-FR" sz="2400" dirty="0">
                <a:solidFill>
                  <a:srgbClr val="570621"/>
                </a:solidFill>
                <a:latin typeface="Sassoon Infant Std" pitchFamily="34" charset="0"/>
              </a:rPr>
              <a:t>s’est inspiré d’une </a:t>
            </a:r>
            <a:r>
              <a:rPr lang="fr-FR" sz="2400" dirty="0" smtClean="0">
                <a:solidFill>
                  <a:srgbClr val="570621"/>
                </a:solidFill>
                <a:latin typeface="Sassoon Infant Std" pitchFamily="34" charset="0"/>
              </a:rPr>
              <a:t>scène dans </a:t>
            </a:r>
            <a:r>
              <a:rPr lang="fr-FR" sz="2400" dirty="0">
                <a:solidFill>
                  <a:srgbClr val="570621"/>
                </a:solidFill>
                <a:latin typeface="Sassoon Infant Std" pitchFamily="34" charset="0"/>
              </a:rPr>
              <a:t>un </a:t>
            </a:r>
            <a:r>
              <a:rPr lang="fr-FR" sz="2400" dirty="0" smtClean="0">
                <a:solidFill>
                  <a:srgbClr val="570621"/>
                </a:solidFill>
                <a:latin typeface="Sassoon Infant Std" pitchFamily="34" charset="0"/>
              </a:rPr>
              <a:t>ballet.</a:t>
            </a:r>
            <a:endParaRPr lang="fr-FR" sz="2400" dirty="0">
              <a:solidFill>
                <a:srgbClr val="570621"/>
              </a:solidFill>
              <a:latin typeface="Sassoon Infant Std" pitchFamily="34" charset="0"/>
            </a:endParaRPr>
          </a:p>
        </p:txBody>
      </p:sp>
      <p:pic>
        <p:nvPicPr>
          <p:cNvPr id="15" name="Picture 2" descr="E:\Ecole\1718 Lucette Salle\Elémentaire\Éducation musicale\03 Les tableaux d'une exposition\Une-annee-au-concert_Piste03_Russie_Les-tableaux-dune-exposition_guide-peda-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874548" y="19944"/>
            <a:ext cx="1800000" cy="1464023"/>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3054196" y="1836415"/>
            <a:ext cx="7620352" cy="2314480"/>
          </a:xfrm>
          <a:prstGeom prst="rect">
            <a:avLst/>
          </a:prstGeom>
        </p:spPr>
        <p:txBody>
          <a:bodyPr wrap="square">
            <a:spAutoFit/>
          </a:bodyPr>
          <a:lstStyle/>
          <a:p>
            <a:pPr>
              <a:lnSpc>
                <a:spcPct val="80000"/>
              </a:lnSpc>
            </a:pPr>
            <a:r>
              <a:rPr lang="fr-FR" sz="2400" dirty="0" smtClean="0">
                <a:solidFill>
                  <a:srgbClr val="570621"/>
                </a:solidFill>
                <a:latin typeface="Sassoon Infant Std" pitchFamily="34" charset="0"/>
              </a:rPr>
              <a:t>Des </a:t>
            </a:r>
            <a:r>
              <a:rPr lang="fr-FR" sz="2400" dirty="0">
                <a:solidFill>
                  <a:srgbClr val="570621"/>
                </a:solidFill>
                <a:latin typeface="Sassoon Infant Std" pitchFamily="34" charset="0"/>
              </a:rPr>
              <a:t>petits danseurs, déguisés en canaris à l’intérieur de leur coquille, couraient dans tous les sens sur la scène, juste après l’éclosion des œufs</a:t>
            </a:r>
            <a:r>
              <a:rPr lang="fr-FR" sz="2400" dirty="0" smtClean="0">
                <a:solidFill>
                  <a:srgbClr val="570621"/>
                </a:solidFill>
                <a:latin typeface="Sassoon Infant Std" pitchFamily="34" charset="0"/>
              </a:rPr>
              <a:t>.</a:t>
            </a:r>
          </a:p>
          <a:p>
            <a:pPr>
              <a:lnSpc>
                <a:spcPct val="80000"/>
              </a:lnSpc>
              <a:spcBef>
                <a:spcPts val="1200"/>
              </a:spcBef>
            </a:pPr>
            <a:r>
              <a:rPr lang="fr-FR" sz="2400" dirty="0">
                <a:solidFill>
                  <a:srgbClr val="570621"/>
                </a:solidFill>
                <a:latin typeface="Sassoon Infant Std" pitchFamily="34" charset="0"/>
              </a:rPr>
              <a:t>L’agitation et les piaillements des poussins, leurs sauts légers et désordonnés à la sortie de </a:t>
            </a:r>
            <a:r>
              <a:rPr lang="fr-FR" sz="2400" dirty="0" smtClean="0">
                <a:solidFill>
                  <a:srgbClr val="570621"/>
                </a:solidFill>
                <a:latin typeface="Sassoon Infant Std" pitchFamily="34" charset="0"/>
              </a:rPr>
              <a:t>l’œuf, sont </a:t>
            </a:r>
            <a:r>
              <a:rPr lang="fr-FR" sz="2400" dirty="0">
                <a:solidFill>
                  <a:srgbClr val="570621"/>
                </a:solidFill>
                <a:latin typeface="Sassoon Infant Std" pitchFamily="34" charset="0"/>
              </a:rPr>
              <a:t>évoqués par une musique légère et nerveuse, avec l’utilisation </a:t>
            </a:r>
            <a:r>
              <a:rPr lang="fr-FR" sz="2400" dirty="0" smtClean="0">
                <a:solidFill>
                  <a:srgbClr val="570621"/>
                </a:solidFill>
                <a:latin typeface="Sassoon Infant Std" pitchFamily="34" charset="0"/>
              </a:rPr>
              <a:t>des notes </a:t>
            </a:r>
            <a:r>
              <a:rPr lang="fr-FR" sz="2400" dirty="0">
                <a:solidFill>
                  <a:srgbClr val="570621"/>
                </a:solidFill>
                <a:latin typeface="Sassoon Infant Std" pitchFamily="34" charset="0"/>
              </a:rPr>
              <a:t>aiguës du clavier</a:t>
            </a:r>
            <a:r>
              <a:rPr lang="fr-FR" sz="2400" dirty="0" smtClean="0">
                <a:solidFill>
                  <a:srgbClr val="570621"/>
                </a:solidFill>
                <a:latin typeface="Sassoon Infant Std" pitchFamily="34" charset="0"/>
              </a:rPr>
              <a:t>.</a:t>
            </a:r>
            <a:endParaRPr lang="fr-FR" sz="2400" dirty="0">
              <a:solidFill>
                <a:srgbClr val="570621"/>
              </a:solidFill>
              <a:latin typeface="Sassoon Infant Std" pitchFamily="34" charset="0"/>
            </a:endParaRPr>
          </a:p>
        </p:txBody>
      </p:sp>
    </p:spTree>
    <p:extLst>
      <p:ext uri="{BB962C8B-B14F-4D97-AF65-F5344CB8AC3E}">
        <p14:creationId xmlns:p14="http://schemas.microsoft.com/office/powerpoint/2010/main" val="4559618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spTree>
    <p:extLst>
      <p:ext uri="{BB962C8B-B14F-4D97-AF65-F5344CB8AC3E}">
        <p14:creationId xmlns:p14="http://schemas.microsoft.com/office/powerpoint/2010/main" val="26936149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63880" y="-395833"/>
            <a:ext cx="9288488" cy="1620771"/>
          </a:xfrm>
        </p:spPr>
        <p:txBody>
          <a:bodyPr>
            <a:normAutofit/>
          </a:bodyPr>
          <a:lstStyle/>
          <a:p>
            <a:r>
              <a:rPr lang="fr-FR" sz="3500" b="1" i="1" dirty="0" smtClean="0">
                <a:solidFill>
                  <a:srgbClr val="570621"/>
                </a:solidFill>
                <a:latin typeface="Sassoon Infant Std" pitchFamily="34" charset="0"/>
              </a:rPr>
              <a:t>Russie – </a:t>
            </a:r>
            <a:r>
              <a:rPr lang="fr-FR" sz="3500" b="1" dirty="0" smtClean="0">
                <a:solidFill>
                  <a:srgbClr val="570621"/>
                </a:solidFill>
                <a:latin typeface="Sassoon Infant Std" pitchFamily="34" charset="0"/>
              </a:rPr>
              <a:t>Ballet des poussins dans leur coque</a:t>
            </a:r>
            <a:endParaRPr lang="fr-FR" sz="3500" b="1" dirty="0">
              <a:solidFill>
                <a:srgbClr val="570621"/>
              </a:solidFill>
              <a:latin typeface="Sassoon Infant Std" pitchFamily="34" charset="0"/>
            </a:endParaRPr>
          </a:p>
        </p:txBody>
      </p:sp>
      <p:pic>
        <p:nvPicPr>
          <p:cNvPr id="11" name="Picture 2" descr="alt=Description de cette image, également commentée ci-aprè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8188" y="4434714"/>
            <a:ext cx="2017834" cy="2880000"/>
          </a:xfrm>
          <a:prstGeom prst="rect">
            <a:avLst/>
          </a:prstGeom>
          <a:noFill/>
          <a:ln>
            <a:solidFill>
              <a:srgbClr val="570621"/>
            </a:solidFill>
          </a:ln>
          <a:extLst>
            <a:ext uri="{909E8E84-426E-40DD-AFC4-6F175D3DCCD1}">
              <a14:hiddenFill xmlns:a14="http://schemas.microsoft.com/office/drawing/2010/main">
                <a:solidFill>
                  <a:srgbClr val="FFFFFF"/>
                </a:solidFill>
              </a14:hiddenFill>
            </a:ext>
          </a:extLst>
        </p:spPr>
      </p:pic>
      <p:grpSp>
        <p:nvGrpSpPr>
          <p:cNvPr id="6" name="Groupe 5"/>
          <p:cNvGrpSpPr/>
          <p:nvPr/>
        </p:nvGrpSpPr>
        <p:grpSpPr>
          <a:xfrm>
            <a:off x="5058668" y="3953803"/>
            <a:ext cx="5026972" cy="2913147"/>
            <a:chOff x="5556967" y="4291837"/>
            <a:chExt cx="4556723" cy="2640636"/>
          </a:xfrm>
        </p:grpSpPr>
        <p:pic>
          <p:nvPicPr>
            <p:cNvPr id="10" name="Imag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56967" y="4291837"/>
              <a:ext cx="4556723" cy="2342156"/>
            </a:xfrm>
            <a:prstGeom prst="rect">
              <a:avLst/>
            </a:prstGeom>
          </p:spPr>
        </p:pic>
        <p:sp>
          <p:nvSpPr>
            <p:cNvPr id="5" name="ZoneTexte 4"/>
            <p:cNvSpPr txBox="1"/>
            <p:nvPr/>
          </p:nvSpPr>
          <p:spPr>
            <a:xfrm>
              <a:off x="6076774" y="6516935"/>
              <a:ext cx="3878438" cy="415538"/>
            </a:xfrm>
            <a:prstGeom prst="rect">
              <a:avLst/>
            </a:prstGeom>
            <a:noFill/>
          </p:spPr>
          <p:txBody>
            <a:bodyPr wrap="square" lIns="104306" tIns="52153" rIns="104306" bIns="52153" rtlCol="0">
              <a:spAutoFit/>
            </a:bodyPr>
            <a:lstStyle/>
            <a:p>
              <a:pPr>
                <a:lnSpc>
                  <a:spcPct val="80000"/>
                </a:lnSpc>
              </a:pPr>
              <a:r>
                <a:rPr lang="fr-FR" sz="2400" dirty="0" smtClean="0">
                  <a:solidFill>
                    <a:srgbClr val="570621"/>
                  </a:solidFill>
                  <a:latin typeface="Sassoon Infant Std" pitchFamily="34" charset="0"/>
                </a:rPr>
                <a:t>Piano à queue et piano droit</a:t>
              </a:r>
              <a:endParaRPr lang="fr-FR" sz="2400" dirty="0">
                <a:solidFill>
                  <a:srgbClr val="570621"/>
                </a:solidFill>
                <a:latin typeface="Sassoon Infant Std" pitchFamily="34" charset="0"/>
              </a:endParaRPr>
            </a:p>
          </p:txBody>
        </p:sp>
      </p:grpSp>
      <p:sp>
        <p:nvSpPr>
          <p:cNvPr id="12" name="ZoneTexte 11"/>
          <p:cNvSpPr txBox="1"/>
          <p:nvPr/>
        </p:nvSpPr>
        <p:spPr>
          <a:xfrm>
            <a:off x="2742082" y="6670188"/>
            <a:ext cx="2616820" cy="711003"/>
          </a:xfrm>
          <a:prstGeom prst="rect">
            <a:avLst/>
          </a:prstGeom>
          <a:noFill/>
        </p:spPr>
        <p:txBody>
          <a:bodyPr wrap="square" lIns="104306" tIns="52153" rIns="104306" bIns="52153" rtlCol="0">
            <a:spAutoFit/>
          </a:bodyPr>
          <a:lstStyle/>
          <a:p>
            <a:pPr>
              <a:lnSpc>
                <a:spcPct val="80000"/>
              </a:lnSpc>
            </a:pPr>
            <a:r>
              <a:rPr lang="fr-FR" sz="2400" dirty="0" smtClean="0">
                <a:solidFill>
                  <a:srgbClr val="570621"/>
                </a:solidFill>
                <a:latin typeface="Sassoon Infant Std" pitchFamily="34" charset="0"/>
              </a:rPr>
              <a:t>Modeste Petrovitch </a:t>
            </a:r>
            <a:r>
              <a:rPr lang="fr-FR" sz="2400" cap="small" dirty="0" smtClean="0">
                <a:solidFill>
                  <a:srgbClr val="570621"/>
                </a:solidFill>
                <a:latin typeface="Sassoon Infant Std" pitchFamily="34" charset="0"/>
              </a:rPr>
              <a:t>Moussorgski</a:t>
            </a:r>
            <a:endParaRPr lang="fr-FR" sz="2400" cap="small" dirty="0">
              <a:solidFill>
                <a:srgbClr val="570621"/>
              </a:solidFill>
              <a:latin typeface="Sassoon Infant Std" pitchFamily="34" charset="0"/>
            </a:endParaRPr>
          </a:p>
        </p:txBody>
      </p:sp>
      <p:pic>
        <p:nvPicPr>
          <p:cNvPr id="13" name="Imag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7911" y="972319"/>
            <a:ext cx="2634123" cy="3168352"/>
          </a:xfrm>
          <a:prstGeom prst="rect">
            <a:avLst/>
          </a:prstGeom>
          <a:ln>
            <a:solidFill>
              <a:srgbClr val="570621"/>
            </a:solidFill>
          </a:ln>
        </p:spPr>
      </p:pic>
      <p:sp>
        <p:nvSpPr>
          <p:cNvPr id="14" name="ZoneTexte 13"/>
          <p:cNvSpPr txBox="1"/>
          <p:nvPr/>
        </p:nvSpPr>
        <p:spPr>
          <a:xfrm>
            <a:off x="3054196" y="972319"/>
            <a:ext cx="5616624" cy="711003"/>
          </a:xfrm>
          <a:prstGeom prst="rect">
            <a:avLst/>
          </a:prstGeom>
          <a:noFill/>
        </p:spPr>
        <p:txBody>
          <a:bodyPr wrap="square" lIns="104306" tIns="52153" rIns="104306" bIns="52153" rtlCol="0">
            <a:spAutoFit/>
          </a:bodyPr>
          <a:lstStyle/>
          <a:p>
            <a:pPr>
              <a:lnSpc>
                <a:spcPct val="80000"/>
              </a:lnSpc>
            </a:pPr>
            <a:r>
              <a:rPr lang="fr-FR" sz="2400" dirty="0" smtClean="0">
                <a:solidFill>
                  <a:srgbClr val="570621"/>
                </a:solidFill>
                <a:latin typeface="Sassoon Infant Std" pitchFamily="34" charset="0"/>
              </a:rPr>
              <a:t>Pour composer sa musique, Moussorgski </a:t>
            </a:r>
            <a:r>
              <a:rPr lang="fr-FR" sz="2400" dirty="0">
                <a:solidFill>
                  <a:srgbClr val="570621"/>
                </a:solidFill>
                <a:latin typeface="Sassoon Infant Std" pitchFamily="34" charset="0"/>
              </a:rPr>
              <a:t>s’est inspiré d’une </a:t>
            </a:r>
            <a:r>
              <a:rPr lang="fr-FR" sz="2400" dirty="0" smtClean="0">
                <a:solidFill>
                  <a:srgbClr val="570621"/>
                </a:solidFill>
                <a:latin typeface="Sassoon Infant Std" pitchFamily="34" charset="0"/>
              </a:rPr>
              <a:t>scène dans </a:t>
            </a:r>
            <a:r>
              <a:rPr lang="fr-FR" sz="2400" dirty="0">
                <a:solidFill>
                  <a:srgbClr val="570621"/>
                </a:solidFill>
                <a:latin typeface="Sassoon Infant Std" pitchFamily="34" charset="0"/>
              </a:rPr>
              <a:t>un </a:t>
            </a:r>
            <a:r>
              <a:rPr lang="fr-FR" sz="2400" dirty="0" smtClean="0">
                <a:solidFill>
                  <a:srgbClr val="570621"/>
                </a:solidFill>
                <a:latin typeface="Sassoon Infant Std" pitchFamily="34" charset="0"/>
              </a:rPr>
              <a:t>ballet.</a:t>
            </a:r>
            <a:endParaRPr lang="fr-FR" sz="2400" dirty="0">
              <a:solidFill>
                <a:srgbClr val="570621"/>
              </a:solidFill>
              <a:latin typeface="Sassoon Infant Std" pitchFamily="34" charset="0"/>
            </a:endParaRPr>
          </a:p>
        </p:txBody>
      </p:sp>
      <p:pic>
        <p:nvPicPr>
          <p:cNvPr id="15" name="Picture 2" descr="E:\Ecole\1718 Lucette Salle\Elémentaire\Éducation musicale\03 Les tableaux d'une exposition\Une-annee-au-concert_Piste03_Russie_Les-tableaux-dune-exposition_guide-peda-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874548" y="19944"/>
            <a:ext cx="1800000" cy="1464023"/>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3054196" y="1836415"/>
            <a:ext cx="7620352" cy="2314480"/>
          </a:xfrm>
          <a:prstGeom prst="rect">
            <a:avLst/>
          </a:prstGeom>
        </p:spPr>
        <p:txBody>
          <a:bodyPr wrap="square">
            <a:spAutoFit/>
          </a:bodyPr>
          <a:lstStyle/>
          <a:p>
            <a:pPr>
              <a:lnSpc>
                <a:spcPct val="80000"/>
              </a:lnSpc>
            </a:pPr>
            <a:r>
              <a:rPr lang="fr-FR" sz="2400" dirty="0" smtClean="0">
                <a:solidFill>
                  <a:srgbClr val="570621"/>
                </a:solidFill>
                <a:latin typeface="Sassoon Infant Std" pitchFamily="34" charset="0"/>
              </a:rPr>
              <a:t>Des </a:t>
            </a:r>
            <a:r>
              <a:rPr lang="fr-FR" sz="2400" dirty="0">
                <a:solidFill>
                  <a:srgbClr val="570621"/>
                </a:solidFill>
                <a:latin typeface="Sassoon Infant Std" pitchFamily="34" charset="0"/>
              </a:rPr>
              <a:t>petits danseurs, déguisés en canaris à l’intérieur de leur coquille, couraient dans tous les sens sur la scène, juste après l’éclosion des œufs</a:t>
            </a:r>
            <a:r>
              <a:rPr lang="fr-FR" sz="2400" dirty="0" smtClean="0">
                <a:solidFill>
                  <a:srgbClr val="570621"/>
                </a:solidFill>
                <a:latin typeface="Sassoon Infant Std" pitchFamily="34" charset="0"/>
              </a:rPr>
              <a:t>.</a:t>
            </a:r>
          </a:p>
          <a:p>
            <a:pPr>
              <a:lnSpc>
                <a:spcPct val="80000"/>
              </a:lnSpc>
              <a:spcBef>
                <a:spcPts val="1200"/>
              </a:spcBef>
            </a:pPr>
            <a:r>
              <a:rPr lang="fr-FR" sz="2400" dirty="0">
                <a:solidFill>
                  <a:srgbClr val="570621"/>
                </a:solidFill>
                <a:latin typeface="Sassoon Infant Std" pitchFamily="34" charset="0"/>
              </a:rPr>
              <a:t>L’agitation et les piaillements des poussins, leurs sauts légers et désordonnés à la sortie de </a:t>
            </a:r>
            <a:r>
              <a:rPr lang="fr-FR" sz="2400" dirty="0" smtClean="0">
                <a:solidFill>
                  <a:srgbClr val="570621"/>
                </a:solidFill>
                <a:latin typeface="Sassoon Infant Std" pitchFamily="34" charset="0"/>
              </a:rPr>
              <a:t>l’œuf, sont </a:t>
            </a:r>
            <a:r>
              <a:rPr lang="fr-FR" sz="2400" dirty="0">
                <a:solidFill>
                  <a:srgbClr val="570621"/>
                </a:solidFill>
                <a:latin typeface="Sassoon Infant Std" pitchFamily="34" charset="0"/>
              </a:rPr>
              <a:t>évoqués par une musique légère et nerveuse, avec l’utilisation </a:t>
            </a:r>
            <a:r>
              <a:rPr lang="fr-FR" sz="2400" dirty="0" smtClean="0">
                <a:solidFill>
                  <a:srgbClr val="570621"/>
                </a:solidFill>
                <a:latin typeface="Sassoon Infant Std" pitchFamily="34" charset="0"/>
              </a:rPr>
              <a:t>des notes </a:t>
            </a:r>
            <a:r>
              <a:rPr lang="fr-FR" sz="2400" dirty="0">
                <a:solidFill>
                  <a:srgbClr val="570621"/>
                </a:solidFill>
                <a:latin typeface="Sassoon Infant Std" pitchFamily="34" charset="0"/>
              </a:rPr>
              <a:t>aiguës du clavier</a:t>
            </a:r>
            <a:r>
              <a:rPr lang="fr-FR" sz="2400" dirty="0" smtClean="0">
                <a:solidFill>
                  <a:srgbClr val="570621"/>
                </a:solidFill>
                <a:latin typeface="Sassoon Infant Std" pitchFamily="34" charset="0"/>
              </a:rPr>
              <a:t>.</a:t>
            </a:r>
            <a:endParaRPr lang="fr-FR" sz="2400" dirty="0">
              <a:solidFill>
                <a:srgbClr val="570621"/>
              </a:solidFill>
              <a:latin typeface="Sassoon Infant Std" pitchFamily="34" charset="0"/>
            </a:endParaRPr>
          </a:p>
        </p:txBody>
      </p:sp>
      <p:pic>
        <p:nvPicPr>
          <p:cNvPr id="1026" name="Picture 2" descr="G:\1718 Lucette Salle\Elémentaire\Éducation musicale\Une année au concert cycle 2\03 Les tableaux d'une exposition\static_qr_code_without_logo.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720790" y="6588653"/>
            <a:ext cx="972610" cy="9726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58427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normAutofit fontScale="47500" lnSpcReduction="20000"/>
          </a:bodyPr>
          <a:lstStyle/>
          <a:p>
            <a:r>
              <a:rPr lang="fr-FR" b="1" i="1" dirty="0" err="1"/>
              <a:t>Балет</a:t>
            </a:r>
            <a:r>
              <a:rPr lang="fr-FR" b="1" i="1" dirty="0"/>
              <a:t> </a:t>
            </a:r>
            <a:r>
              <a:rPr lang="fr-FR" b="1" i="1" dirty="0" err="1"/>
              <a:t>невылупившихся</a:t>
            </a:r>
            <a:r>
              <a:rPr lang="fr-FR" b="1" i="1" dirty="0"/>
              <a:t> </a:t>
            </a:r>
            <a:r>
              <a:rPr lang="fr-FR" b="1" i="1" dirty="0" err="1"/>
              <a:t>птенцов</a:t>
            </a:r>
            <a:r>
              <a:rPr lang="fr-FR" b="1" dirty="0"/>
              <a:t> (« Ballet des Poussins dans leurs Coques »)</a:t>
            </a:r>
          </a:p>
          <a:p>
            <a:r>
              <a:rPr lang="fr-FR" dirty="0"/>
              <a:t>(</a:t>
            </a:r>
            <a:r>
              <a:rPr lang="fr-FR" dirty="0">
                <a:hlinkClick r:id="rId2" tooltip="Fa majeur"/>
              </a:rPr>
              <a:t>Fa majeur</a:t>
            </a:r>
            <a:r>
              <a:rPr lang="fr-FR" dirty="0"/>
              <a:t>, mesure à 2/4) </a:t>
            </a:r>
            <a:r>
              <a:rPr lang="fr-FR" i="1" dirty="0"/>
              <a:t>(</a:t>
            </a:r>
            <a:r>
              <a:rPr lang="fr-FR" i="1" dirty="0" err="1"/>
              <a:t>Scherzino</a:t>
            </a:r>
            <a:r>
              <a:rPr lang="fr-FR" i="1" dirty="0"/>
              <a:t> : vivo, </a:t>
            </a:r>
            <a:r>
              <a:rPr lang="fr-FR" i="1" dirty="0" err="1"/>
              <a:t>leggiero</a:t>
            </a:r>
            <a:r>
              <a:rPr lang="fr-FR" i="1" dirty="0"/>
              <a:t> – Trio)</a:t>
            </a:r>
            <a:r>
              <a:rPr lang="fr-FR" dirty="0"/>
              <a:t> </a:t>
            </a:r>
            <a:r>
              <a:rPr lang="fr-FR" dirty="0" err="1"/>
              <a:t>Moussorgsky</a:t>
            </a:r>
            <a:r>
              <a:rPr lang="fr-FR" dirty="0"/>
              <a:t> s'est inspiré ici d'une esquisse réalisée par Hartmann pour les costumes du ballet </a:t>
            </a:r>
            <a:r>
              <a:rPr lang="fr-FR" i="1" dirty="0" err="1"/>
              <a:t>Trilby</a:t>
            </a:r>
            <a:r>
              <a:rPr lang="fr-FR" dirty="0"/>
              <a:t> de Jules </a:t>
            </a:r>
            <a:r>
              <a:rPr lang="fr-FR" dirty="0" err="1"/>
              <a:t>Gustavovich</a:t>
            </a:r>
            <a:r>
              <a:rPr lang="fr-FR" dirty="0"/>
              <a:t> Herbert (1831-1883), musicien russe né en Pologne, dans la chorégraphie de Marius Petipa au Bolchoï en 1871. Dans le ballet, il y avait un épisode où, comme l'écrivait </a:t>
            </a:r>
            <a:r>
              <a:rPr lang="fr-FR" dirty="0" err="1"/>
              <a:t>Stassov</a:t>
            </a:r>
            <a:r>
              <a:rPr lang="fr-FR" dirty="0"/>
              <a:t> « surgissait un groupe de petits pensionnaires d'une école de théâtre déguisés en canaris et courant en tous sens sur la scène. Certains étaient même représentés dans des œufs, comme dans des armures ». En tout Hartmann fit 17 esquisses pour les costumes du ballet dont 4 sont arrivées jusqu'à nous.</a:t>
            </a:r>
          </a:p>
          <a:p>
            <a:r>
              <a:rPr lang="fr-FR" dirty="0"/>
              <a:t>Le mouvement contraste violemment en atmosphère avec le précédent : ce léger et joyeux scherzo, danse comique et quelque peu embrouillée des poussins, est construit suivant la règle tripartite classique. Dans la première partie la ligne mélodique se marie astucieusement avec la représentation du piaillement des poussins et leurs sauts légers et désordonnés. Après un renforcement et une vive culmination avec le maintien d'une note sonore dans un registre aigu la première partie est intégralement reprise puis, après le nouvel énoncé du sommet commence une seconde partie au rythme plus retenu (dans la terminologie classique - un Trio). Dans cette partie la danse plus régulière et très ordonnée s'accompagne d'interruptions par des trilles dans un registre élevé. À la suite de quoi revient intégralement la première partie (avec l'indication Da capo), fait assez rare pour </a:t>
            </a:r>
            <a:r>
              <a:rPr lang="fr-FR" dirty="0" err="1"/>
              <a:t>Moussorgsky</a:t>
            </a:r>
            <a:r>
              <a:rPr lang="fr-FR" dirty="0"/>
              <a:t> peu habitué à se couler dans le moule très codifié des formes musicales. La coexistence entre l'obéissance très stricte à une telle forme et l'utilisation d'un thème peu sérieux participe d'ailleurs de l'effet comique produit par le </a:t>
            </a:r>
            <a:r>
              <a:rPr lang="fr-FR" dirty="0" smtClean="0"/>
              <a:t>mouvement,</a:t>
            </a:r>
            <a:endParaRPr lang="fr-FR" dirty="0"/>
          </a:p>
          <a:p>
            <a:pPr marL="0" indent="0">
              <a:buNone/>
            </a:pPr>
            <a:r>
              <a:rPr lang="fr-FR" dirty="0"/>
              <a:t>https://fr.wikipedia.org/wiki/Tableaux_d%27une_exposition</a:t>
            </a:r>
          </a:p>
        </p:txBody>
      </p:sp>
    </p:spTree>
    <p:extLst>
      <p:ext uri="{BB962C8B-B14F-4D97-AF65-F5344CB8AC3E}">
        <p14:creationId xmlns:p14="http://schemas.microsoft.com/office/powerpoint/2010/main" val="302613228"/>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128</TotalTime>
  <Words>287</Words>
  <Application>Microsoft Office PowerPoint</Application>
  <PresentationFormat>Personnalisé</PresentationFormat>
  <Paragraphs>28</Paragraphs>
  <Slides>9</Slides>
  <Notes>0</Notes>
  <HiddenSlides>0</HiddenSlides>
  <MMClips>0</MMClips>
  <ScaleCrop>false</ScaleCrop>
  <HeadingPairs>
    <vt:vector size="4" baseType="variant">
      <vt:variant>
        <vt:lpstr>Thème</vt:lpstr>
      </vt:variant>
      <vt:variant>
        <vt:i4>1</vt:i4>
      </vt:variant>
      <vt:variant>
        <vt:lpstr>Titres des diapositives</vt:lpstr>
      </vt:variant>
      <vt:variant>
        <vt:i4>9</vt:i4>
      </vt:variant>
    </vt:vector>
  </HeadingPairs>
  <TitlesOfParts>
    <vt:vector size="10" baseType="lpstr">
      <vt:lpstr>Thème Office</vt:lpstr>
      <vt:lpstr>Une année au concert</vt:lpstr>
      <vt:lpstr>Présentation PowerPoint</vt:lpstr>
      <vt:lpstr>Quel pays ?</vt:lpstr>
      <vt:lpstr>Présentation PowerPoint</vt:lpstr>
      <vt:lpstr>Présentation PowerPoint</vt:lpstr>
      <vt:lpstr>Russie – Ballet des poussins dans leur coque</vt:lpstr>
      <vt:lpstr>Présentation PowerPoint</vt:lpstr>
      <vt:lpstr>Russie – Ballet des poussins dans leur coque</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Musique du monde Australie – Winnawal burru</dc:title>
  <dc:creator>Enge</dc:creator>
  <cp:lastModifiedBy>Anyssa - La Classe des gnomes</cp:lastModifiedBy>
  <cp:revision>24</cp:revision>
  <cp:lastPrinted>2015-01-05T17:43:45Z</cp:lastPrinted>
  <dcterms:created xsi:type="dcterms:W3CDTF">2015-01-05T17:36:07Z</dcterms:created>
  <dcterms:modified xsi:type="dcterms:W3CDTF">2018-01-22T18:38:11Z</dcterms:modified>
</cp:coreProperties>
</file>